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</p:sldIdLst>
  <p:sldSz cx="12192000" cy="6858000"/>
  <p:notesSz cx="6858000" cy="91440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20" y="3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SSEIGNE Eloi" userId="25cc70b8-2f8c-4aa0-b41a-bf035b686de9" providerId="ADAL" clId="{A7565937-07D3-4697-B9BB-B1B0FD5DF292}"/>
    <pc:docChg chg="custSel mod delSld modSld modMainMaster">
      <pc:chgData name="DESSEIGNE Eloi" userId="25cc70b8-2f8c-4aa0-b41a-bf035b686de9" providerId="ADAL" clId="{A7565937-07D3-4697-B9BB-B1B0FD5DF292}" dt="2026-06-10T06:22:00.377" v="10" actId="47"/>
      <pc:docMkLst>
        <pc:docMk/>
      </pc:docMkLst>
      <pc:sldChg chg="del">
        <pc:chgData name="DESSEIGNE Eloi" userId="25cc70b8-2f8c-4aa0-b41a-bf035b686de9" providerId="ADAL" clId="{A7565937-07D3-4697-B9BB-B1B0FD5DF292}" dt="2026-06-10T06:20:14.160" v="3" actId="47"/>
        <pc:sldMkLst>
          <pc:docMk/>
          <pc:sldMk cId="0" sldId="263"/>
        </pc:sldMkLst>
      </pc:sldChg>
      <pc:sldChg chg="del">
        <pc:chgData name="DESSEIGNE Eloi" userId="25cc70b8-2f8c-4aa0-b41a-bf035b686de9" providerId="ADAL" clId="{A7565937-07D3-4697-B9BB-B1B0FD5DF292}" dt="2026-06-10T06:20:15.360" v="4" actId="47"/>
        <pc:sldMkLst>
          <pc:docMk/>
          <pc:sldMk cId="0" sldId="264"/>
        </pc:sldMkLst>
      </pc:sldChg>
      <pc:sldChg chg="modSp mod">
        <pc:chgData name="DESSEIGNE Eloi" userId="25cc70b8-2f8c-4aa0-b41a-bf035b686de9" providerId="ADAL" clId="{A7565937-07D3-4697-B9BB-B1B0FD5DF292}" dt="2026-06-10T06:19:01.111" v="0" actId="27636"/>
        <pc:sldMkLst>
          <pc:docMk/>
          <pc:sldMk cId="0" sldId="266"/>
        </pc:sldMkLst>
        <pc:spChg chg="mod">
          <ac:chgData name="DESSEIGNE Eloi" userId="25cc70b8-2f8c-4aa0-b41a-bf035b686de9" providerId="ADAL" clId="{A7565937-07D3-4697-B9BB-B1B0FD5DF292}" dt="2026-06-10T06:19:01.111" v="0" actId="27636"/>
          <ac:spMkLst>
            <pc:docMk/>
            <pc:sldMk cId="0" sldId="266"/>
            <ac:spMk id="1396270128" creationId="{00000000-0000-0000-0000-000000000000}"/>
          </ac:spMkLst>
        </pc:spChg>
      </pc:sldChg>
      <pc:sldChg chg="del">
        <pc:chgData name="DESSEIGNE Eloi" userId="25cc70b8-2f8c-4aa0-b41a-bf035b686de9" providerId="ADAL" clId="{A7565937-07D3-4697-B9BB-B1B0FD5DF292}" dt="2026-06-10T06:21:59.700" v="9" actId="47"/>
        <pc:sldMkLst>
          <pc:docMk/>
          <pc:sldMk cId="0" sldId="270"/>
        </pc:sldMkLst>
      </pc:sldChg>
      <pc:sldChg chg="del">
        <pc:chgData name="DESSEIGNE Eloi" userId="25cc70b8-2f8c-4aa0-b41a-bf035b686de9" providerId="ADAL" clId="{A7565937-07D3-4697-B9BB-B1B0FD5DF292}" dt="2026-06-10T06:22:00.377" v="10" actId="47"/>
        <pc:sldMkLst>
          <pc:docMk/>
          <pc:sldMk cId="0" sldId="271"/>
        </pc:sldMkLst>
      </pc:sldChg>
      <pc:sldChg chg="delSp modSp mod">
        <pc:chgData name="DESSEIGNE Eloi" userId="25cc70b8-2f8c-4aa0-b41a-bf035b686de9" providerId="ADAL" clId="{A7565937-07D3-4697-B9BB-B1B0FD5DF292}" dt="2026-06-10T06:21:00.893" v="8" actId="14100"/>
        <pc:sldMkLst>
          <pc:docMk/>
          <pc:sldMk cId="0" sldId="280"/>
        </pc:sldMkLst>
        <pc:picChg chg="mod">
          <ac:chgData name="DESSEIGNE Eloi" userId="25cc70b8-2f8c-4aa0-b41a-bf035b686de9" providerId="ADAL" clId="{A7565937-07D3-4697-B9BB-B1B0FD5DF292}" dt="2026-06-10T06:21:00.893" v="8" actId="14100"/>
          <ac:picMkLst>
            <pc:docMk/>
            <pc:sldMk cId="0" sldId="280"/>
            <ac:picMk id="6" creationId="{00000000-0000-0000-0000-000000000000}"/>
          </ac:picMkLst>
        </pc:picChg>
        <pc:picChg chg="del">
          <ac:chgData name="DESSEIGNE Eloi" userId="25cc70b8-2f8c-4aa0-b41a-bf035b686de9" providerId="ADAL" clId="{A7565937-07D3-4697-B9BB-B1B0FD5DF292}" dt="2026-06-10T06:20:57.537" v="6" actId="478"/>
          <ac:picMkLst>
            <pc:docMk/>
            <pc:sldMk cId="0" sldId="280"/>
            <ac:picMk id="8" creationId="{00000000-0000-0000-0000-000000000000}"/>
          </ac:picMkLst>
        </pc:picChg>
        <pc:picChg chg="mod">
          <ac:chgData name="DESSEIGNE Eloi" userId="25cc70b8-2f8c-4aa0-b41a-bf035b686de9" providerId="ADAL" clId="{A7565937-07D3-4697-B9BB-B1B0FD5DF292}" dt="2026-06-10T06:20:58.710" v="7" actId="1076"/>
          <ac:picMkLst>
            <pc:docMk/>
            <pc:sldMk cId="0" sldId="280"/>
            <ac:picMk id="10" creationId="{00000000-0000-0000-0000-000000000000}"/>
          </ac:picMkLst>
        </pc:picChg>
        <pc:picChg chg="del">
          <ac:chgData name="DESSEIGNE Eloi" userId="25cc70b8-2f8c-4aa0-b41a-bf035b686de9" providerId="ADAL" clId="{A7565937-07D3-4697-B9BB-B1B0FD5DF292}" dt="2026-06-10T06:20:56.900" v="5" actId="478"/>
          <ac:picMkLst>
            <pc:docMk/>
            <pc:sldMk cId="0" sldId="280"/>
            <ac:picMk id="12" creationId="{00000000-0000-0000-0000-000000000000}"/>
          </ac:picMkLst>
        </pc:picChg>
      </pc:sldChg>
      <pc:sldMasterChg chg="addSp mod">
        <pc:chgData name="DESSEIGNE Eloi" userId="25cc70b8-2f8c-4aa0-b41a-bf035b686de9" providerId="ADAL" clId="{A7565937-07D3-4697-B9BB-B1B0FD5DF292}" dt="2026-06-10T06:19:02.931" v="1" actId="33475"/>
        <pc:sldMasterMkLst>
          <pc:docMk/>
          <pc:sldMasterMk cId="0" sldId="2147483648"/>
        </pc:sldMasterMkLst>
        <pc:spChg chg="add">
          <ac:chgData name="DESSEIGNE Eloi" userId="25cc70b8-2f8c-4aa0-b41a-bf035b686de9" providerId="ADAL" clId="{A7565937-07D3-4697-B9BB-B1B0FD5DF292}" dt="2026-06-10T06:19:02.931" v="1" actId="33475"/>
          <ac:spMkLst>
            <pc:docMk/>
            <pc:sldMasterMk cId="0" sldId="2147483648"/>
            <ac:spMk id="8" creationId="{D3C5142E-3578-8644-793F-CDD20AA697BF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pour la date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fr-FR"/>
              <a:t>10/06/2026</a:t>
            </a:fld>
            <a:endParaRPr lang="fr-FR"/>
          </a:p>
        </p:txBody>
      </p:sp>
      <p:sp>
        <p:nvSpPr>
          <p:cNvPr id="4" name="Espace réservé pour l'image de la diapositiv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5" name="Remarques Espace réservé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fr-FR"/>
              <a:t>Modifiez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fr-FR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D84D65-3129-1DD4-C6F7-B5642DCEFDF6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925005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3238539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7176417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929A7F1-57D9-10C9-AFF6-EC3D657346CF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7925005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3238539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371764170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929A7F1-57D9-10C9-AFF6-EC3D657346CF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F74E90B-3BD5-12F6-E10A-52E0860B349E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1173738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8540234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5419539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F181BDD-DED4-4AB6-07F9-C90CC0159DD4}" type="slidenum">
              <a:rPr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17287326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7807864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27611284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58A4B98-7EB9-9335-8B8C-C6114190D4E4}" type="slidenum">
              <a:rPr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776C0DD-6301-F057-2E41-21D917FAB25D}" type="slidenum">
              <a:rPr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94392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280913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7811546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88A678A-F2B2-1709-2052-1E3097D4F233}" type="slidenum">
              <a:rPr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6943925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96280913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78115462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88A678A-F2B2-1709-2052-1E3097D4F233}" type="slidenum">
              <a:rPr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738B3A6-2F18-0939-610B-1661FC0BB280}" type="slidenum">
              <a:rPr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F20ECB1-3368-359C-50F8-1766BE8B3CBD}" type="slidenum">
              <a:rPr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62D6F4F-6E21-681C-9760-646920061B28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773715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52241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4293173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B216ECD-0564-7A5F-B9F9-868E6C7618F1}" type="slidenum">
              <a:rPr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77737157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522411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4293173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B216ECD-0564-7A5F-B9F9-868E6C7618F1}" type="slidenum">
              <a:rPr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0C13A4D-6EC7-6BC7-24E2-48FFC5A24D11}" type="slidenum">
              <a:rPr/>
              <a:t>22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9F81A0B7-1B21-494C-C880-157027488F52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82EEA9C-2FE4-0610-838A-8C42B8F9E653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BB55F1E-333F-488C-A822-523528DDDD11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97614EA-9C0F-7869-28B7-DCBA31176C1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511533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67649607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11391449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BD10521-826E-95E6-4B03-3B1DD1EE23DC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92940273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44846753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2756067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926473E-2850-D9C7-8DE3-1DD6E17A110F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4914590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101348536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2069877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D2127A7-8768-5D48-7EBA-792C1D6C22A8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523999" y="1122362"/>
            <a:ext cx="9144000" cy="2387599"/>
          </a:xfrm>
        </p:spPr>
        <p:txBody>
          <a:bodyPr anchor="b"/>
          <a:lstStyle>
            <a:lvl1pPr algn="ctr">
              <a:defRPr sz="4500"/>
            </a:lvl1pPr>
          </a:lstStyle>
          <a:p>
            <a:pPr>
              <a:defRPr/>
            </a:pPr>
            <a:r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3999" y="3602037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>
              <a:defRPr/>
            </a:pPr>
            <a:r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t>Click to edit Master text styles</a:t>
            </a:r>
          </a:p>
          <a:p>
            <a:pPr lvl="1">
              <a:defRPr/>
            </a:pPr>
            <a:r>
              <a:t>Second level</a:t>
            </a:r>
          </a:p>
          <a:p>
            <a:pPr lvl="2">
              <a:defRPr/>
            </a:pPr>
            <a:r>
              <a:t>Third level</a:t>
            </a:r>
          </a:p>
          <a:p>
            <a:pPr lvl="3">
              <a:defRPr/>
            </a:pPr>
            <a:r>
              <a:t>Fourth level</a:t>
            </a:r>
          </a:p>
          <a:p>
            <a:pPr lvl="4">
              <a:defRPr/>
            </a:pPr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899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198" y="365125"/>
            <a:ext cx="7734299" cy="5811838"/>
          </a:xfrm>
        </p:spPr>
        <p:txBody>
          <a:bodyPr vert="eaVert"/>
          <a:lstStyle/>
          <a:p>
            <a:pPr lvl="0">
              <a:defRPr/>
            </a:pPr>
            <a:r>
              <a:t>Click to edit Master text styles</a:t>
            </a:r>
          </a:p>
          <a:p>
            <a:pPr lvl="1">
              <a:defRPr/>
            </a:pPr>
            <a:r>
              <a:t>Second level</a:t>
            </a:r>
          </a:p>
          <a:p>
            <a:pPr lvl="2">
              <a:defRPr/>
            </a:pPr>
            <a:r>
              <a:t>Third level</a:t>
            </a:r>
          </a:p>
          <a:p>
            <a:pPr lvl="3">
              <a:defRPr/>
            </a:pPr>
            <a:r>
              <a:t>Fourth level</a:t>
            </a:r>
          </a:p>
          <a:p>
            <a:pPr lvl="4">
              <a:defRPr/>
            </a:pPr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t>Click to edit Master text styles</a:t>
            </a:r>
          </a:p>
          <a:p>
            <a:pPr lvl="1">
              <a:defRPr/>
            </a:pPr>
            <a:r>
              <a:t>Second level</a:t>
            </a:r>
          </a:p>
          <a:p>
            <a:pPr lvl="2">
              <a:defRPr/>
            </a:pPr>
            <a:r>
              <a:t>Third level</a:t>
            </a:r>
          </a:p>
          <a:p>
            <a:pPr lvl="3">
              <a:defRPr/>
            </a:pPr>
            <a:r>
              <a:t>Fourth level</a:t>
            </a:r>
          </a:p>
          <a:p>
            <a:pPr lvl="4">
              <a:defRPr/>
            </a:pPr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pPr>
              <a:defRPr/>
            </a:pPr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198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t>Click to edit Master text styles</a:t>
            </a:r>
          </a:p>
          <a:p>
            <a:pPr lvl="1">
              <a:defRPr/>
            </a:pPr>
            <a:r>
              <a:t>Second level</a:t>
            </a:r>
          </a:p>
          <a:p>
            <a:pPr lvl="2">
              <a:defRPr/>
            </a:pPr>
            <a:r>
              <a:t>Third level</a:t>
            </a:r>
          </a:p>
          <a:p>
            <a:pPr lvl="3">
              <a:defRPr/>
            </a:pPr>
            <a:r>
              <a:t>Fourth level</a:t>
            </a:r>
          </a:p>
          <a:p>
            <a:pPr lvl="4">
              <a:defRPr/>
            </a:pPr>
            <a: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599" cy="4351338"/>
          </a:xfrm>
        </p:spPr>
        <p:txBody>
          <a:bodyPr/>
          <a:lstStyle/>
          <a:p>
            <a:pPr lvl="0">
              <a:defRPr/>
            </a:pPr>
            <a:r>
              <a:t>Click to edit Master text styles</a:t>
            </a:r>
          </a:p>
          <a:p>
            <a:pPr lvl="1">
              <a:defRPr/>
            </a:pPr>
            <a:r>
              <a:t>Second level</a:t>
            </a:r>
          </a:p>
          <a:p>
            <a:pPr lvl="2">
              <a:defRPr/>
            </a:pPr>
            <a:r>
              <a:t>Third level</a:t>
            </a:r>
          </a:p>
          <a:p>
            <a:pPr lvl="3">
              <a:defRPr/>
            </a:pPr>
            <a:r>
              <a:t>Fourth level</a:t>
            </a:r>
          </a:p>
          <a:p>
            <a:pPr lvl="4">
              <a:defRPr/>
            </a:pPr>
            <a:r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365125"/>
            <a:ext cx="10515600" cy="1325562"/>
          </a:xfrm>
        </p:spPr>
        <p:txBody>
          <a:bodyPr/>
          <a:lstStyle/>
          <a:p>
            <a:pPr>
              <a:defRPr/>
            </a:pPr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9" y="1681162"/>
            <a:ext cx="5157785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9" y="2505074"/>
            <a:ext cx="5157785" cy="3684587"/>
          </a:xfrm>
        </p:spPr>
        <p:txBody>
          <a:bodyPr/>
          <a:lstStyle/>
          <a:p>
            <a:pPr lvl="0">
              <a:defRPr/>
            </a:pPr>
            <a:r>
              <a:t>Click to edit Master text styles</a:t>
            </a:r>
          </a:p>
          <a:p>
            <a:pPr lvl="1">
              <a:defRPr/>
            </a:pPr>
            <a:r>
              <a:t>Second level</a:t>
            </a:r>
          </a:p>
          <a:p>
            <a:pPr lvl="2">
              <a:defRPr/>
            </a:pPr>
            <a:r>
              <a:t>Third level</a:t>
            </a:r>
          </a:p>
          <a:p>
            <a:pPr lvl="3">
              <a:defRPr/>
            </a:pPr>
            <a:r>
              <a:t>Fourth level</a:t>
            </a:r>
          </a:p>
          <a:p>
            <a:pPr lvl="4">
              <a:defRPr/>
            </a:pPr>
            <a: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2"/>
            <a:ext cx="5183187" cy="823911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>
              <a:defRPr/>
            </a:pPr>
            <a: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7" cy="3684587"/>
          </a:xfrm>
        </p:spPr>
        <p:txBody>
          <a:bodyPr/>
          <a:lstStyle/>
          <a:p>
            <a:pPr lvl="0">
              <a:defRPr/>
            </a:pPr>
            <a:r>
              <a:t>Click to edit Master text styles</a:t>
            </a:r>
          </a:p>
          <a:p>
            <a:pPr lvl="1">
              <a:defRPr/>
            </a:pPr>
            <a:r>
              <a:t>Second level</a:t>
            </a:r>
          </a:p>
          <a:p>
            <a:pPr lvl="2">
              <a:defRPr/>
            </a:pPr>
            <a:r>
              <a:t>Third level</a:t>
            </a:r>
          </a:p>
          <a:p>
            <a:pPr lvl="3">
              <a:defRPr/>
            </a:pPr>
            <a:r>
              <a:t>Fourth level</a:t>
            </a:r>
          </a:p>
          <a:p>
            <a:pPr lvl="4">
              <a:defRPr/>
            </a:pPr>
            <a:r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7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>
              <a:defRPr/>
            </a:pPr>
            <a:r>
              <a:t>Click to edit Master text styles</a:t>
            </a:r>
          </a:p>
          <a:p>
            <a:pPr lvl="1">
              <a:defRPr/>
            </a:pPr>
            <a:r>
              <a:t>Second level</a:t>
            </a:r>
          </a:p>
          <a:p>
            <a:pPr lvl="2">
              <a:defRPr/>
            </a:pPr>
            <a:r>
              <a:t>Third level</a:t>
            </a:r>
          </a:p>
          <a:p>
            <a:pPr lvl="3">
              <a:defRPr/>
            </a:pPr>
            <a:r>
              <a:t>Fourth level</a:t>
            </a:r>
          </a:p>
          <a:p>
            <a:pPr lvl="4">
              <a:defRPr/>
            </a:pPr>
            <a: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7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pPr>
              <a:defRPr/>
            </a:pPr>
            <a:r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7" y="987425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>
              <a:defRPr/>
            </a:pPr>
            <a: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7" y="2057399"/>
            <a:ext cx="3932237" cy="381158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>
              <a:defRPr/>
            </a:pPr>
            <a:r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198" y="365125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198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t>Click to edit Master text styles</a:t>
            </a:r>
          </a:p>
          <a:p>
            <a:pPr lvl="1">
              <a:defRPr/>
            </a:pPr>
            <a:r>
              <a:t>Second level</a:t>
            </a:r>
          </a:p>
          <a:p>
            <a:pPr lvl="2">
              <a:defRPr/>
            </a:pPr>
            <a:r>
              <a:t>Third level</a:t>
            </a:r>
          </a:p>
          <a:p>
            <a:pPr lvl="3">
              <a:defRPr/>
            </a:pPr>
            <a:r>
              <a:t>Fourth level</a:t>
            </a:r>
          </a:p>
          <a:p>
            <a:pPr lvl="4">
              <a:defRPr/>
            </a:pPr>
            <a:r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19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t>09/06/2026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598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5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/>
              <a:t>‹#›</a:t>
            </a:fld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C5142E-3578-8644-793F-CDD20AA697B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11452225" y="6687820"/>
            <a:ext cx="693738" cy="1066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fr-FR" sz="7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ESSITY INTERNAL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685800">
        <a:lnSpc>
          <a:spcPct val="90000"/>
        </a:lnSpc>
        <a:spcBef>
          <a:spcPts val="0"/>
        </a:spcBef>
        <a:buNone/>
        <a:defRPr sz="3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>
        <a:lnSpc>
          <a:spcPct val="90000"/>
        </a:lnSpc>
        <a:spcBef>
          <a:spcPts val="749"/>
        </a:spcBef>
        <a:buFont typeface="Arial"/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>
        <a:lnSpc>
          <a:spcPct val="90000"/>
        </a:lnSpc>
        <a:spcBef>
          <a:spcPts val="374"/>
        </a:spcBef>
        <a:buFont typeface="Arial"/>
        <a:buChar char="•"/>
        <a:defRPr sz="13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>
        <a:defRPr sz="135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5422483" cy="1325563"/>
          </a:xfrm>
        </p:spPr>
        <p:txBody>
          <a:bodyPr/>
          <a:lstStyle/>
          <a:p>
            <a:pPr>
              <a:defRPr/>
            </a:pPr>
            <a:r>
              <a:rPr lang="fr-FR"/>
              <a:t>Commission Voirie</a:t>
            </a:r>
            <a:br>
              <a:rPr/>
            </a:br>
            <a:r>
              <a:t>du 9 juin 2026</a:t>
            </a:r>
          </a:p>
        </p:txBody>
      </p:sp>
      <p:pic>
        <p:nvPicPr>
          <p:cNvPr id="6" name="Image 5" descr="Une image contenant vélo, Roue de vélo, roue, noir et blanc&#10;&#10;Le contenu généré par l’IA peut être incorrect.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58153" y="3427975"/>
            <a:ext cx="10591082" cy="2940791"/>
          </a:xfrm>
          <a:prstGeom prst="rect">
            <a:avLst/>
          </a:prstGeom>
        </p:spPr>
      </p:pic>
      <p:pic>
        <p:nvPicPr>
          <p:cNvPr id="1026" name="Picture 2" descr="US COLMAR : Passion et formation au cœur du football local alsacien ...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209721" y="945761"/>
            <a:ext cx="3260270" cy="2483239"/>
          </a:xfrm>
          <a:prstGeom prst="rect">
            <a:avLst/>
          </a:prstGeom>
          <a:noFill/>
        </p:spPr>
      </p:pic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1</a:t>
            </a:fld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325522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64086479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113453224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946AA2-6F7E-717F-B228-7E13030D1E3D}" type="slidenum">
              <a:rPr/>
              <a:t>10</a:t>
            </a:fld>
            <a:endParaRPr/>
          </a:p>
        </p:txBody>
      </p:sp>
      <p:sp>
        <p:nvSpPr>
          <p:cNvPr id="249728856" name="Title 1"/>
          <p:cNvSpPr>
            <a:spLocks noGrp="1"/>
          </p:cNvSpPr>
          <p:nvPr/>
        </p:nvSpPr>
        <p:spPr bwMode="auto">
          <a:xfrm>
            <a:off x="1534878" y="466500"/>
            <a:ext cx="9369578" cy="132555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80000" lnSpcReduction="10000"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defRPr/>
            </a:pPr>
            <a:r>
              <a:rPr lang="fr-FR" sz="33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Programmation des travaux à venir sur l’année en cours</a:t>
            </a:r>
            <a:endParaRPr lang="fr-FR" sz="33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écoute des besoins et difficultés des mobilités actives sur les secteurs concernés, bien en amont de l’établissement des plans et des concertations publiques.</a:t>
            </a:r>
            <a:r>
              <a:rPr lang="fr-FR" sz="1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fr-FR" sz="33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	</a:t>
            </a:r>
            <a:endParaRPr lang="fr-FR" sz="33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33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Retours du CADRes</a:t>
            </a:r>
            <a:endParaRPr sz="3300"/>
          </a:p>
        </p:txBody>
      </p:sp>
      <p:sp>
        <p:nvSpPr>
          <p:cNvPr id="465932907" name="ZoneTexte 465932906"/>
          <p:cNvSpPr txBox="1"/>
          <p:nvPr/>
        </p:nvSpPr>
        <p:spPr bwMode="auto">
          <a:xfrm>
            <a:off x="124509" y="1792055"/>
            <a:ext cx="5715252" cy="475523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741079" lvl="1" indent="-283879" algn="l">
              <a:buFont typeface="Wingdings"/>
              <a:buChar char="ü"/>
              <a:defRPr/>
            </a:pPr>
            <a:r>
              <a:t>Stanislas : </a:t>
            </a:r>
          </a:p>
          <a:p>
            <a:pPr marL="1141129" lvl="2" indent="-283879" algn="l">
              <a:buFont typeface="Wingdings"/>
              <a:buChar char="Ø"/>
              <a:defRPr/>
            </a:pPr>
            <a:r>
              <a:t>Merci pour la prise en compte partielle de nos observations</a:t>
            </a:r>
          </a:p>
          <a:p>
            <a:pPr marL="1141129" lvl="2" indent="-283879" algn="l">
              <a:buFont typeface="Wingdings"/>
              <a:buChar char="Ø"/>
              <a:defRPr/>
            </a:pPr>
            <a:r>
              <a:t>Attention : un aménagement cyclable + passages piétons semble indispensable sur le tronçon de l’avenue de la république lors de la reprise des enrobés.</a:t>
            </a:r>
          </a:p>
          <a:p>
            <a:pPr lvl="2" algn="l">
              <a:defRPr/>
            </a:pPr>
            <a:endParaRPr/>
          </a:p>
          <a:p>
            <a:pPr lvl="2" algn="l">
              <a:defRPr/>
            </a:pPr>
            <a:endParaRPr/>
          </a:p>
          <a:p>
            <a:pPr marL="741078" lvl="1" indent="-283878" algn="l">
              <a:buFont typeface="Wingdings"/>
              <a:buChar char="ü"/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Logelbach : </a:t>
            </a:r>
            <a:endParaRPr sz="1800"/>
          </a:p>
          <a:p>
            <a:pPr marL="1141128" lvl="2" indent="-283878" algn="l">
              <a:buFont typeface="Wingdings"/>
              <a:buChar char="Ø"/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Merci pour la prise en compte partielle de nos observations</a:t>
            </a:r>
            <a:endParaRPr sz="1800"/>
          </a:p>
          <a:p>
            <a:pPr marL="1141128" lvl="2" indent="-283878" algn="l">
              <a:buFont typeface="Wingdings"/>
              <a:buChar char="Ø"/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Attention : un les chevrons vélo doivent être plus important et centrés sur la chaussée, pourquoi cette discontinuité de la bande centrale ?</a:t>
            </a:r>
            <a:endParaRPr lang="fr-FR" sz="1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 algn="l">
              <a:defRPr/>
            </a:pPr>
            <a:endParaRPr b="1"/>
          </a:p>
        </p:txBody>
      </p:sp>
      <p:pic>
        <p:nvPicPr>
          <p:cNvPr id="1816775696" name="Image 181677569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380089" y="1683883"/>
            <a:ext cx="5699636" cy="44776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9325522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64086479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113453224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5946AA2-6F7E-717F-B228-7E13030D1E3D}" type="slidenum">
              <a:rPr/>
              <a:t>11</a:t>
            </a:fld>
            <a:endParaRPr/>
          </a:p>
        </p:txBody>
      </p:sp>
      <p:sp>
        <p:nvSpPr>
          <p:cNvPr id="249728856" name="Title 1"/>
          <p:cNvSpPr>
            <a:spLocks noGrp="1"/>
          </p:cNvSpPr>
          <p:nvPr/>
        </p:nvSpPr>
        <p:spPr bwMode="auto">
          <a:xfrm>
            <a:off x="256685" y="237068"/>
            <a:ext cx="9369578" cy="132555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80000" lnSpcReduction="10000"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defRPr/>
            </a:pPr>
            <a:r>
              <a:rPr lang="fr-FR" sz="33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Programmation des travaux à venir sur l’année en cours</a:t>
            </a:r>
            <a:endParaRPr lang="fr-FR" sz="33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écoute des besoins et difficultés des mobilités actives sur les secteurs concernés, bien en amont de l’établissement des plans et des concertations publiques.</a:t>
            </a:r>
            <a:r>
              <a:rPr lang="fr-FR" sz="1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fr-FR" sz="33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	</a:t>
            </a:r>
            <a:endParaRPr lang="fr-FR" sz="33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33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Retours du CADRes</a:t>
            </a:r>
            <a:endParaRPr sz="3300"/>
          </a:p>
        </p:txBody>
      </p:sp>
      <p:sp>
        <p:nvSpPr>
          <p:cNvPr id="465932907" name="ZoneTexte 465932906"/>
          <p:cNvSpPr txBox="1"/>
          <p:nvPr/>
        </p:nvSpPr>
        <p:spPr bwMode="auto">
          <a:xfrm>
            <a:off x="-46791" y="1941947"/>
            <a:ext cx="4988265" cy="195053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741079" lvl="1" indent="-283879" algn="l">
              <a:buFont typeface="Wingdings"/>
              <a:buChar char="ü"/>
              <a:defRPr/>
            </a:pPr>
            <a:r>
              <a:rPr lang="fr-FR"/>
              <a:t>Avenue Foch</a:t>
            </a:r>
            <a:r>
              <a:t> : </a:t>
            </a:r>
          </a:p>
          <a:p>
            <a:pPr marL="1141129" lvl="2" indent="-283879" algn="l">
              <a:buFont typeface="Wingdings"/>
              <a:buChar char="Ø"/>
              <a:defRPr/>
            </a:pPr>
            <a:r>
              <a:t>M</a:t>
            </a:r>
            <a:r>
              <a:rPr lang="fr-FR"/>
              <a:t>odification piste cyclable : bien</a:t>
            </a:r>
            <a:endParaRPr/>
          </a:p>
          <a:p>
            <a:pPr marL="1141129" lvl="2" indent="-283879" algn="l">
              <a:buFont typeface="Wingdings"/>
              <a:buChar char="Ø"/>
              <a:defRPr/>
            </a:pPr>
            <a:r>
              <a:rPr lang="fr-FR"/>
              <a:t>Demande de déplacement « cédez passage » voiture en amont de la traversée cycles</a:t>
            </a:r>
            <a:endParaRPr/>
          </a:p>
          <a:p>
            <a:pPr marL="1141129" lvl="2" indent="-283879" algn="l">
              <a:buFont typeface="Wingdings"/>
              <a:buChar char="Ø"/>
              <a:defRPr/>
            </a:pPr>
            <a:r>
              <a:rPr lang="fr-FR"/>
              <a:t>Dommage toujours des vélos sur le trottoir</a:t>
            </a:r>
            <a:endParaRPr b="1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660196" y="3703528"/>
            <a:ext cx="4407295" cy="307319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947084" y="1319858"/>
            <a:ext cx="7244916" cy="35911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016855" y="3703528"/>
            <a:ext cx="3889872" cy="291740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0421832" name="Title 1"/>
          <p:cNvSpPr>
            <a:spLocks noGrp="1"/>
          </p:cNvSpPr>
          <p:nvPr>
            <p:ph type="title"/>
          </p:nvPr>
        </p:nvSpPr>
        <p:spPr bwMode="auto">
          <a:xfrm>
            <a:off x="256874" y="1011464"/>
            <a:ext cx="11702142" cy="1325561"/>
          </a:xfrm>
        </p:spPr>
        <p:txBody>
          <a:bodyPr/>
          <a:lstStyle/>
          <a:p>
            <a:pPr>
              <a:defRPr/>
            </a:pPr>
            <a:r>
              <a:rPr sz="2200"/>
              <a:t>Rappel de la Charte =&gt;</a:t>
            </a:r>
            <a:r>
              <a:rPr sz="2400"/>
              <a:t> Les trois demandes locales prioritaires locales pour le mandat</a:t>
            </a:r>
            <a:endParaRPr/>
          </a:p>
        </p:txBody>
      </p:sp>
      <p:pic>
        <p:nvPicPr>
          <p:cNvPr id="772940464" name="Image 77294046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5882" y="2048441"/>
            <a:ext cx="11760229" cy="4091781"/>
          </a:xfrm>
          <a:prstGeom prst="rect">
            <a:avLst/>
          </a:prstGeom>
        </p:spPr>
      </p:pic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12</a:t>
            </a:fld>
            <a:endParaRPr lang="fr-FR"/>
          </a:p>
        </p:txBody>
      </p:sp>
      <p:sp>
        <p:nvSpPr>
          <p:cNvPr id="823792225" name="Title 1"/>
          <p:cNvSpPr>
            <a:spLocks noGrp="1"/>
          </p:cNvSpPr>
          <p:nvPr/>
        </p:nvSpPr>
        <p:spPr bwMode="auto">
          <a:xfrm>
            <a:off x="-97292" y="142874"/>
            <a:ext cx="9369576" cy="1325556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defRPr/>
            </a:pPr>
            <a:r>
              <a:rPr lang="fr-FR" sz="33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Demandes du CADRes Colmar &amp; environs</a:t>
            </a:r>
            <a:endParaRPr lang="fr-FR" sz="33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33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-CADRes</a:t>
            </a:r>
            <a:endParaRPr lang="fr-FR" sz="1800" b="0" i="0" u="none" strike="noStrike" cap="none" spc="0">
              <a:solidFill>
                <a:schemeClr val="tx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00329056" name="Image 140032905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2187" y="2415975"/>
            <a:ext cx="5974635" cy="3889851"/>
          </a:xfrm>
          <a:prstGeom prst="rect">
            <a:avLst/>
          </a:prstGeom>
        </p:spPr>
      </p:pic>
      <p:sp>
        <p:nvSpPr>
          <p:cNvPr id="1864388470" name="Titre 1"/>
          <p:cNvSpPr>
            <a:spLocks noGrp="1"/>
          </p:cNvSpPr>
          <p:nvPr>
            <p:ph type="title"/>
          </p:nvPr>
        </p:nvSpPr>
        <p:spPr bwMode="auto">
          <a:xfrm>
            <a:off x="114101" y="73420"/>
            <a:ext cx="10344569" cy="492126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/>
          </a:bodyPr>
          <a:lstStyle/>
          <a:p>
            <a:pPr>
              <a:defRPr/>
            </a:pPr>
            <a:r>
              <a:rPr lang="fr-FR" sz="1600" b="1"/>
              <a:t>Rue Georges Lasch</a:t>
            </a:r>
            <a:endParaRPr sz="1600"/>
          </a:p>
        </p:txBody>
      </p:sp>
      <p:sp>
        <p:nvSpPr>
          <p:cNvPr id="1161329392" name="Espace réservé du contenu 2"/>
          <p:cNvSpPr>
            <a:spLocks noGrp="1"/>
          </p:cNvSpPr>
          <p:nvPr/>
        </p:nvSpPr>
        <p:spPr bwMode="auto">
          <a:xfrm>
            <a:off x="5630289" y="1567656"/>
            <a:ext cx="7149480" cy="1696639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8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372932701" name="Image 37293270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76567" y="807639"/>
            <a:ext cx="7071847" cy="1196579"/>
          </a:xfrm>
          <a:prstGeom prst="rect">
            <a:avLst/>
          </a:prstGeom>
        </p:spPr>
      </p:pic>
      <p:pic>
        <p:nvPicPr>
          <p:cNvPr id="1345792926" name="Image 13457929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0859" y="2053131"/>
            <a:ext cx="6230937" cy="430766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5285908" name="Titre 1"/>
          <p:cNvSpPr>
            <a:spLocks noGrp="1"/>
          </p:cNvSpPr>
          <p:nvPr>
            <p:ph type="title"/>
          </p:nvPr>
        </p:nvSpPr>
        <p:spPr bwMode="auto">
          <a:xfrm>
            <a:off x="114101" y="73420"/>
            <a:ext cx="10344569" cy="908843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rPr lang="fr-FR" sz="2200" b="1"/>
              <a:t>En continuité de la rue Georges Lasch</a:t>
            </a:r>
            <a:br>
              <a:rPr lang="fr-FR" sz="2200" b="1"/>
            </a:br>
            <a:r>
              <a:rPr lang="fr-FR" sz="2200" b="1"/>
              <a:t>Propositions pour améliorer la sécurité sur la traversée axe Est-Ouest</a:t>
            </a:r>
            <a:br>
              <a:rPr lang="fr-FR" sz="2200" b="1"/>
            </a:br>
            <a:r>
              <a:rPr lang="fr-FR" sz="2200" b="1"/>
              <a:t>Rues Georges Messimy et Bartholdi</a:t>
            </a:r>
            <a:br>
              <a:rPr sz="2200"/>
            </a:br>
            <a:endParaRPr sz="2200"/>
          </a:p>
        </p:txBody>
      </p:sp>
      <p:sp>
        <p:nvSpPr>
          <p:cNvPr id="747841131" name="Espace réservé du contenu 2"/>
          <p:cNvSpPr>
            <a:spLocks noGrp="1"/>
          </p:cNvSpPr>
          <p:nvPr/>
        </p:nvSpPr>
        <p:spPr bwMode="auto">
          <a:xfrm>
            <a:off x="5630289" y="1567656"/>
            <a:ext cx="7149480" cy="1696639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>
              <a:lnSpc>
                <a:spcPct val="90000"/>
              </a:lnSpc>
              <a:spcBef>
                <a:spcPts val="998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8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498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/>
          </a:p>
        </p:txBody>
      </p:sp>
      <p:pic>
        <p:nvPicPr>
          <p:cNvPr id="963513991" name="Image 37194233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14102" y="3197907"/>
            <a:ext cx="11912224" cy="3539440"/>
          </a:xfrm>
          <a:prstGeom prst="rect">
            <a:avLst/>
          </a:prstGeom>
        </p:spPr>
      </p:pic>
      <p:sp>
        <p:nvSpPr>
          <p:cNvPr id="493111798" name="Flèche : droite 493111797"/>
          <p:cNvSpPr/>
          <p:nvPr/>
        </p:nvSpPr>
        <p:spPr bwMode="auto">
          <a:xfrm rot="368903">
            <a:off x="8091988" y="6050980"/>
            <a:ext cx="1537889" cy="286343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62689920" name="ZoneTexte 1462689919"/>
          <p:cNvSpPr txBox="1"/>
          <p:nvPr/>
        </p:nvSpPr>
        <p:spPr bwMode="auto">
          <a:xfrm>
            <a:off x="258984" y="873124"/>
            <a:ext cx="6229910" cy="192103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Font typeface="Wingdings"/>
              <a:buChar char="Ø"/>
              <a:defRPr/>
            </a:pPr>
            <a:r>
              <a:t>s</a:t>
            </a:r>
            <a:r>
              <a:rPr sz="1600"/>
              <a:t>uppression des chevrons en bordure droite de la chaussée </a:t>
            </a:r>
            <a:br>
              <a:rPr sz="1600"/>
            </a:br>
            <a:r>
              <a:rPr sz="1600"/>
              <a:t>et </a:t>
            </a:r>
            <a:r>
              <a:rPr sz="1600" b="1"/>
              <a:t>passage en vélorue</a:t>
            </a:r>
            <a:r>
              <a:rPr sz="1600"/>
              <a:t> (dito rue Roesselman)</a:t>
            </a:r>
            <a:br>
              <a:rPr sz="1600"/>
            </a:br>
            <a:endParaRPr sz="1600"/>
          </a:p>
          <a:p>
            <a:pPr marL="283879" indent="-283879">
              <a:buFont typeface="Wingdings"/>
              <a:buChar char="Ø"/>
              <a:defRPr/>
            </a:pPr>
            <a:r>
              <a:rPr lang="fr-FR" sz="1600" b="1"/>
              <a:t>En complément =&gt; </a:t>
            </a:r>
            <a:r>
              <a:rPr sz="1600" b="1"/>
              <a:t>inversion du sens de circulation voiture</a:t>
            </a:r>
            <a:r>
              <a:rPr sz="1600"/>
              <a:t> </a:t>
            </a:r>
            <a:br>
              <a:rPr sz="1600"/>
            </a:br>
            <a:r>
              <a:rPr sz="1600"/>
              <a:t>entre la « rue des Américains » et la « rue Reubell »</a:t>
            </a:r>
            <a:br>
              <a:rPr sz="1600"/>
            </a:br>
            <a:r>
              <a:rPr sz="1400"/>
              <a:t>pour déserte locale et éviter que cette rue </a:t>
            </a:r>
            <a:br>
              <a:rPr sz="1400"/>
            </a:br>
            <a:r>
              <a:rPr sz="1400"/>
              <a:t>soit un axe Est=&gt;Ouest de décharge </a:t>
            </a:r>
            <a:br>
              <a:rPr sz="1400"/>
            </a:br>
            <a:r>
              <a:rPr sz="1400"/>
              <a:t>de l’avenue Georges Clemenceau</a:t>
            </a:r>
            <a:endParaRPr/>
          </a:p>
        </p:txBody>
      </p:sp>
      <p:pic>
        <p:nvPicPr>
          <p:cNvPr id="922687717" name="Image 9226877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6385" y="2201273"/>
            <a:ext cx="4489671" cy="1993267"/>
          </a:xfrm>
          <a:prstGeom prst="rect">
            <a:avLst/>
          </a:prstGeom>
        </p:spPr>
      </p:pic>
      <p:pic>
        <p:nvPicPr>
          <p:cNvPr id="698299686" name="Image 69829968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072101" y="734218"/>
            <a:ext cx="2773140" cy="369752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15699031" name="Titr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Reprise enrobé rue de Herlisheim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003409" y="1346436"/>
            <a:ext cx="4810668" cy="534286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12490" y="1343653"/>
            <a:ext cx="5411287" cy="534565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 bwMode="auto">
          <a:xfrm>
            <a:off x="8354592" y="3306470"/>
            <a:ext cx="953220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680 m</a:t>
            </a:r>
            <a:endParaRPr/>
          </a:p>
        </p:txBody>
      </p:sp>
      <p:sp>
        <p:nvSpPr>
          <p:cNvPr id="9" name="ZoneTexte 8"/>
          <p:cNvSpPr txBox="1"/>
          <p:nvPr/>
        </p:nvSpPr>
        <p:spPr bwMode="auto">
          <a:xfrm>
            <a:off x="9829921" y="125007"/>
            <a:ext cx="23497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/>
              <a:t>20 septembre 2024</a:t>
            </a:r>
            <a:endParaRPr/>
          </a:p>
          <a:p>
            <a:pPr>
              <a:defRPr/>
            </a:pPr>
            <a:r>
              <a:rPr lang="fr-FR"/>
              <a:t>14 octobre 2025</a:t>
            </a:r>
            <a:endParaRPr/>
          </a:p>
          <a:p>
            <a:pPr>
              <a:defRPr/>
            </a:pPr>
            <a:r>
              <a:rPr lang="fr-FR"/>
              <a:t>20 janvier 2026</a:t>
            </a:r>
            <a:endParaRPr/>
          </a:p>
          <a:p>
            <a:pPr>
              <a:defRPr/>
            </a:pPr>
            <a:r>
              <a:t>Quand ?</a:t>
            </a:r>
          </a:p>
        </p:txBody>
      </p:sp>
      <p:pic>
        <p:nvPicPr>
          <p:cNvPr id="1409444718" name="Image 14094447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45603" y="1629980"/>
            <a:ext cx="667806" cy="79361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90794290" name="Titre 1"/>
          <p:cNvSpPr>
            <a:spLocks noGrp="1"/>
          </p:cNvSpPr>
          <p:nvPr>
            <p:ph type="title"/>
          </p:nvPr>
        </p:nvSpPr>
        <p:spPr bwMode="auto">
          <a:xfrm>
            <a:off x="411559" y="365124"/>
            <a:ext cx="10515600" cy="1325562"/>
          </a:xfrm>
        </p:spPr>
        <p:txBody>
          <a:bodyPr/>
          <a:lstStyle/>
          <a:p>
            <a:pPr>
              <a:defRPr/>
            </a:pPr>
            <a:r>
              <a:rPr lang="fr-FR"/>
              <a:t>Rue du Florimont </a:t>
            </a:r>
            <a:br>
              <a:rPr lang="fr-FR"/>
            </a:br>
            <a:r>
              <a:rPr lang="fr-FR" sz="1800"/>
              <a:t>(acces gare SNCF depuis Colmar Ouest)</a:t>
            </a:r>
            <a:endParaRPr sz="1800"/>
          </a:p>
        </p:txBody>
      </p:sp>
      <p:sp>
        <p:nvSpPr>
          <p:cNvPr id="840876548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12340" y="2157249"/>
            <a:ext cx="4520628" cy="441103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75000" lnSpcReduction="20000"/>
          </a:bodyPr>
          <a:lstStyle/>
          <a:p>
            <a:pPr marL="0" indent="0">
              <a:buNone/>
              <a:defRPr/>
            </a:pPr>
            <a:r>
              <a:rPr lang="fr-FR" sz="2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Proposition 1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 :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=&gt; un STOP pour les automobiles</a:t>
            </a:r>
            <a:endParaRPr sz="2800"/>
          </a:p>
          <a:p>
            <a:pPr marL="0" indent="0">
              <a:buNone/>
              <a:defRPr/>
            </a:pP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fr-FR" sz="2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Proposition 2</a:t>
            </a: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 :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pourquoi ne pas supprimer un sens de circulation automobiles, 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=&gt; pour retirer la bande cyclable du trottoir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=&gt; et créer une voie cyclable double sens en connexion entre la voie du pont de la grande armée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fr-FR" sz="2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=&gt; et jusqu’à la gare via la Rue du Tir (inférieure)</a:t>
            </a: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fr-FR"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r>
              <a:rPr lang="fr-FR" sz="2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Autre idée pour sécuriser les cyclistes ?</a:t>
            </a:r>
            <a:endParaRPr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529047856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8110" y="365124"/>
            <a:ext cx="468358" cy="556591"/>
          </a:xfrm>
          <a:prstGeom prst="rect">
            <a:avLst/>
          </a:prstGeom>
        </p:spPr>
      </p:pic>
      <p:pic>
        <p:nvPicPr>
          <p:cNvPr id="1430517505" name="Image 143051750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646715" y="81252"/>
            <a:ext cx="3314700" cy="6705425"/>
          </a:xfrm>
          <a:prstGeom prst="rect">
            <a:avLst/>
          </a:prstGeom>
        </p:spPr>
      </p:pic>
      <p:pic>
        <p:nvPicPr>
          <p:cNvPr id="1321351251" name="Image 13213512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101476" y="2164564"/>
            <a:ext cx="3424062" cy="456541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719866" y="1805797"/>
            <a:ext cx="8383643" cy="4585172"/>
          </a:xfrm>
          <a:prstGeom prst="rect">
            <a:avLst/>
          </a:prstGeom>
        </p:spPr>
      </p:pic>
      <p:sp>
        <p:nvSpPr>
          <p:cNvPr id="1690794290" name="Titre 1"/>
          <p:cNvSpPr>
            <a:spLocks noGrp="1"/>
          </p:cNvSpPr>
          <p:nvPr>
            <p:ph type="title"/>
          </p:nvPr>
        </p:nvSpPr>
        <p:spPr bwMode="auto">
          <a:xfrm>
            <a:off x="411559" y="365124"/>
            <a:ext cx="11495306" cy="1325562"/>
          </a:xfrm>
        </p:spPr>
        <p:txBody>
          <a:bodyPr/>
          <a:lstStyle/>
          <a:p>
            <a:pPr>
              <a:defRPr/>
            </a:pPr>
            <a:r>
              <a:rPr lang="fr-FR"/>
              <a:t>Rue Scherersbrunnweg </a:t>
            </a:r>
            <a:br>
              <a:rPr lang="fr-FR"/>
            </a:br>
            <a:r>
              <a:rPr lang="fr-FR" sz="1200"/>
              <a:t>(portion comprise entre le secteur du Chemin Unterer Traenkweg / Chemin Lauchweg et celui du Chemin de Sainte-Croix, environ 500 mètres de voirie)</a:t>
            </a:r>
            <a:endParaRPr sz="1200"/>
          </a:p>
        </p:txBody>
      </p:sp>
      <p:sp>
        <p:nvSpPr>
          <p:cNvPr id="840876548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312340" y="2157249"/>
            <a:ext cx="3050292" cy="4411031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7500"/>
          </a:bodyPr>
          <a:lstStyle/>
          <a:p>
            <a:pPr marL="0" indent="0">
              <a:buNone/>
              <a:defRPr/>
            </a:pPr>
            <a:r>
              <a:rPr lang="fr-FR" sz="1300" i="0" u="none" strike="noStrike" cap="none" spc="0">
                <a:solidFill>
                  <a:schemeClr val="tx1"/>
                </a:solidFill>
                <a:latin typeface="arial"/>
                <a:cs typeface="Times New Roman"/>
              </a:rPr>
              <a:t>Ce secteur actuellement en mutation importante (programmes résidentiels),</a:t>
            </a:r>
            <a:br>
              <a:rPr lang="fr-FR" sz="1300" i="0" u="none" strike="noStrike" cap="none" spc="0">
                <a:solidFill>
                  <a:schemeClr val="tx1"/>
                </a:solidFill>
                <a:latin typeface="arial"/>
                <a:cs typeface="Times New Roman"/>
              </a:rPr>
            </a:br>
            <a:r>
              <a:rPr lang="fr-FR" sz="1300" i="0" u="none" strike="noStrike" cap="none" spc="0">
                <a:solidFill>
                  <a:schemeClr val="tx1"/>
                </a:solidFill>
                <a:latin typeface="arial"/>
                <a:cs typeface="Times New Roman"/>
              </a:rPr>
              <a:t>soit une augmentation sensible des flux automobiles.</a:t>
            </a:r>
            <a:endParaRPr/>
          </a:p>
          <a:p>
            <a:pPr>
              <a:buFont typeface="Symbol"/>
              <a:buChar char="Þ"/>
              <a:defRPr/>
            </a:pPr>
            <a:r>
              <a:rPr lang="fr-FR" sz="1300" b="1" i="0" u="none" strike="noStrike" cap="none" spc="0">
                <a:solidFill>
                  <a:schemeClr val="tx1"/>
                </a:solidFill>
                <a:latin typeface="arial"/>
                <a:cs typeface="Times New Roman"/>
              </a:rPr>
              <a:t>Nécessité de sécuriser </a:t>
            </a:r>
            <a:br>
              <a:rPr lang="fr-FR" sz="1300" b="1" i="0" u="none" strike="noStrike" cap="none" spc="0">
                <a:solidFill>
                  <a:schemeClr val="tx1"/>
                </a:solidFill>
                <a:latin typeface="arial"/>
                <a:cs typeface="Times New Roman"/>
              </a:rPr>
            </a:br>
            <a:r>
              <a:rPr lang="fr-FR" sz="1300" b="1" i="0" u="none" strike="noStrike" cap="none" spc="0">
                <a:solidFill>
                  <a:schemeClr val="tx1"/>
                </a:solidFill>
                <a:latin typeface="arial"/>
                <a:cs typeface="Times New Roman"/>
              </a:rPr>
              <a:t>piétons et cycles</a:t>
            </a:r>
            <a:endParaRPr/>
          </a:p>
          <a:p>
            <a:pPr marL="0" indent="0">
              <a:buNone/>
              <a:defRPr/>
            </a:pPr>
            <a:endParaRPr lang="fr-FR" sz="1300">
              <a:latin typeface="arial"/>
              <a:cs typeface="Times New Roman"/>
            </a:endParaRPr>
          </a:p>
          <a:p>
            <a:pPr marL="0" indent="0">
              <a:buNone/>
              <a:defRPr/>
            </a:pPr>
            <a:r>
              <a:rPr lang="fr-FR" sz="1300" b="1" i="0" u="none" strike="noStrike" cap="none" spc="0">
                <a:solidFill>
                  <a:schemeClr val="tx1"/>
                </a:solidFill>
                <a:latin typeface="arial"/>
                <a:cs typeface="Times New Roman"/>
              </a:rPr>
              <a:t>Pr</a:t>
            </a:r>
            <a:r>
              <a:rPr lang="fr-FR" sz="1300" b="1">
                <a:latin typeface="arial"/>
                <a:cs typeface="Times New Roman"/>
              </a:rPr>
              <a:t>opositions</a:t>
            </a:r>
            <a:r>
              <a:rPr lang="fr-FR" sz="1300">
                <a:latin typeface="arial"/>
                <a:cs typeface="Times New Roman"/>
              </a:rPr>
              <a:t> :</a:t>
            </a:r>
            <a:endParaRPr/>
          </a:p>
          <a:p>
            <a:pPr>
              <a:buFontTx/>
              <a:buChar char="-"/>
              <a:defRPr/>
            </a:pPr>
            <a:r>
              <a:rPr lang="fr-FR" sz="1300" i="0" u="none" strike="noStrike" cap="none" spc="0">
                <a:solidFill>
                  <a:schemeClr val="tx1"/>
                </a:solidFill>
                <a:latin typeface="arial"/>
                <a:cs typeface="Times New Roman"/>
              </a:rPr>
              <a:t>Création de passages piétons sécurisés</a:t>
            </a:r>
            <a:endParaRPr/>
          </a:p>
          <a:p>
            <a:pPr>
              <a:buFontTx/>
              <a:buChar char="-"/>
              <a:defRPr/>
            </a:pPr>
            <a:r>
              <a:rPr lang="fr-FR" sz="1300">
                <a:latin typeface="arial"/>
                <a:cs typeface="Times New Roman"/>
              </a:rPr>
              <a:t>R</a:t>
            </a:r>
            <a:r>
              <a:rPr lang="fr-FR" sz="1300" i="0" u="none" strike="noStrike" cap="none" spc="0">
                <a:solidFill>
                  <a:schemeClr val="tx1"/>
                </a:solidFill>
                <a:latin typeface="arial"/>
                <a:cs typeface="Times New Roman"/>
              </a:rPr>
              <a:t>enforcement de la signalisation de la zone 30 (voir 20 sur certains secteurs)</a:t>
            </a:r>
            <a:endParaRPr/>
          </a:p>
          <a:p>
            <a:pPr>
              <a:buFontTx/>
              <a:buChar char="-"/>
              <a:defRPr/>
            </a:pPr>
            <a:r>
              <a:rPr lang="fr-FR" sz="1300">
                <a:latin typeface="arial"/>
                <a:cs typeface="Times New Roman"/>
              </a:rPr>
              <a:t>T</a:t>
            </a:r>
            <a:r>
              <a:rPr lang="fr-FR" sz="1300" i="0" u="none" strike="noStrike" cap="none" spc="0">
                <a:solidFill>
                  <a:schemeClr val="tx1"/>
                </a:solidFill>
                <a:latin typeface="arial"/>
                <a:cs typeface="Times New Roman"/>
              </a:rPr>
              <a:t>ransformation de la rue Scherersbrunnweg en vélorue</a:t>
            </a:r>
            <a:endParaRPr/>
          </a:p>
          <a:p>
            <a:pPr marL="0" indent="0">
              <a:buNone/>
              <a:defRPr/>
            </a:pPr>
            <a:endParaRPr sz="28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838198" y="232172"/>
            <a:ext cx="10515600" cy="10080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/>
              <a:t>Passerelle Confluence</a:t>
            </a:r>
            <a:endParaRPr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731043" y="1418828"/>
            <a:ext cx="10515600" cy="763984"/>
          </a:xfrm>
        </p:spPr>
        <p:txBody>
          <a:bodyPr/>
          <a:lstStyle/>
          <a:p>
            <a:pPr>
              <a:defRPr/>
            </a:pPr>
            <a:r>
              <a:rPr lang="fr-FR" b="1"/>
              <a:t>Coté Ouest (vers Colmar)</a:t>
            </a:r>
            <a:r>
              <a:rPr lang="fr-FR"/>
              <a:t> =&gt; entre allée du Ladhof (passerelle) et rue du prunier</a:t>
            </a:r>
            <a:br>
              <a:rPr lang="fr-FR"/>
            </a:br>
            <a:r>
              <a:rPr lang="fr-FR" b="1">
                <a:solidFill>
                  <a:srgbClr val="FF0000"/>
                </a:solidFill>
              </a:rPr>
              <a:t>calendrier pour le raccordement cyclable vers la ville ? </a:t>
            </a:r>
            <a:endParaRPr/>
          </a:p>
        </p:txBody>
      </p:sp>
      <p:pic>
        <p:nvPicPr>
          <p:cNvPr id="1897464822" name="Image 18974648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4239" y="317374"/>
            <a:ext cx="613041" cy="691309"/>
          </a:xfrm>
          <a:prstGeom prst="rect">
            <a:avLst/>
          </a:prstGeom>
        </p:spPr>
      </p:pic>
      <p:pic>
        <p:nvPicPr>
          <p:cNvPr id="1497018849" name="Image 149701884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0678" y="2758568"/>
            <a:ext cx="5648551" cy="3933318"/>
          </a:xfrm>
          <a:prstGeom prst="rect">
            <a:avLst/>
          </a:prstGeom>
        </p:spPr>
      </p:pic>
      <p:sp>
        <p:nvSpPr>
          <p:cNvPr id="2133179216" name="Espace réservé du contenu 2"/>
          <p:cNvSpPr>
            <a:spLocks noGrp="1"/>
          </p:cNvSpPr>
          <p:nvPr/>
        </p:nvSpPr>
        <p:spPr bwMode="auto">
          <a:xfrm>
            <a:off x="731042" y="2289425"/>
            <a:ext cx="5173486" cy="440982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/>
          </a:bodyPr>
          <a:lstStyle>
            <a:lvl1pPr marL="171450" indent="-171450" algn="l" defTabSz="685800">
              <a:lnSpc>
                <a:spcPct val="90000"/>
              </a:lnSpc>
              <a:spcBef>
                <a:spcPts val="748"/>
              </a:spcBef>
              <a:buFont typeface="Arial"/>
              <a:buChar char="•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5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>
              <a:lnSpc>
                <a:spcPct val="90000"/>
              </a:lnSpc>
              <a:spcBef>
                <a:spcPts val="373"/>
              </a:spcBef>
              <a:buFont typeface="Arial"/>
              <a:buChar char="•"/>
              <a:defRPr sz="135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b="1"/>
              <a:t>Coté Est (vers Muntzenheim)</a:t>
            </a:r>
            <a:r>
              <a:rPr lang="fr-FR"/>
              <a:t> </a:t>
            </a:r>
            <a:br>
              <a:rPr lang="fr-FR"/>
            </a:br>
            <a:r>
              <a:rPr lang="fr-FR"/>
              <a:t>Au niveau de l’écluse</a:t>
            </a:r>
            <a:br>
              <a:rPr lang="fr-FR"/>
            </a:br>
            <a:r>
              <a:rPr lang="fr-FR" b="1">
                <a:solidFill>
                  <a:srgbClr val="FF0000"/>
                </a:solidFill>
              </a:rPr>
              <a:t>Pourquoi un « Cédez le passage » pour les cyclistes ?</a:t>
            </a:r>
            <a:br>
              <a:rPr lang="fr-FR"/>
            </a:br>
            <a:br>
              <a:rPr lang="fr-FR"/>
            </a:br>
            <a:r>
              <a:rPr lang="fr-FR"/>
              <a:t>pour marquer la volonté de promotion des déplacements doux, sur cet axe de circulation secondaire,</a:t>
            </a:r>
            <a:br>
              <a:rPr lang="fr-FR"/>
            </a:br>
            <a:r>
              <a:rPr lang="fr-FR"/>
              <a:t>des « Cédez le passage » ou même des « Stops » pour la circulation automobile, nous semblerait plus judicieux de part et d’autre de l’écluse avant les débouchées cyclables. </a:t>
            </a:r>
            <a:br>
              <a:rPr lang="fr-FR" sz="1600"/>
            </a:br>
            <a:r>
              <a:rPr lang="fr-FR" sz="1600"/>
              <a:t>Ce sera également au service de la sécurisation du passage alterné des véhicules.</a:t>
            </a:r>
            <a:endParaRPr sz="1600"/>
          </a:p>
        </p:txBody>
      </p:sp>
      <p:sp>
        <p:nvSpPr>
          <p:cNvPr id="929080572" name="ZoneTexte 929080571"/>
          <p:cNvSpPr txBox="1"/>
          <p:nvPr/>
        </p:nvSpPr>
        <p:spPr bwMode="auto">
          <a:xfrm>
            <a:off x="9188671" y="2668984"/>
            <a:ext cx="625798" cy="64044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t> </a:t>
            </a:r>
            <a:r>
              <a:rPr sz="3600" b="1">
                <a:solidFill>
                  <a:srgbClr val="FF0000"/>
                </a:solidFill>
              </a:rPr>
              <a:t>?</a:t>
            </a:r>
            <a:endParaRPr/>
          </a:p>
        </p:txBody>
      </p:sp>
      <p:sp>
        <p:nvSpPr>
          <p:cNvPr id="1601823985" name="Forme libre : forme 1601823984"/>
          <p:cNvSpPr/>
          <p:nvPr/>
        </p:nvSpPr>
        <p:spPr bwMode="auto">
          <a:xfrm>
            <a:off x="9645077" y="2778124"/>
            <a:ext cx="119062" cy="49609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0" y="43200"/>
                </a:moveTo>
                <a:cubicBezTo>
                  <a:pt x="10800" y="17280"/>
                  <a:pt x="28800" y="0"/>
                  <a:pt x="43200" y="0"/>
                </a:cubicBez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62079870" name="Forme libre : forme 1462079869"/>
          <p:cNvSpPr/>
          <p:nvPr/>
        </p:nvSpPr>
        <p:spPr bwMode="auto">
          <a:xfrm>
            <a:off x="9327578" y="2688828"/>
            <a:ext cx="912812" cy="1269999"/>
          </a:xfrm>
          <a:custGeom>
            <a:avLst/>
            <a:gdLst/>
            <a:ahLst/>
            <a:cxnLst/>
            <a:rect l="l" t="t" r="r" b="b"/>
            <a:pathLst>
              <a:path w="43200" h="43200" fill="none" extrusionOk="0">
                <a:moveTo>
                  <a:pt x="21130" y="2700"/>
                </a:moveTo>
                <a:cubicBezTo>
                  <a:pt x="22069" y="1350"/>
                  <a:pt x="22539" y="0"/>
                  <a:pt x="24417" y="0"/>
                </a:cubicBezTo>
                <a:cubicBezTo>
                  <a:pt x="26295" y="337"/>
                  <a:pt x="27704" y="1350"/>
                  <a:pt x="27704" y="2700"/>
                </a:cubicBezTo>
                <a:cubicBezTo>
                  <a:pt x="29582" y="3037"/>
                  <a:pt x="31460" y="3037"/>
                  <a:pt x="33339" y="3037"/>
                </a:cubicBezTo>
                <a:cubicBezTo>
                  <a:pt x="34278" y="4387"/>
                  <a:pt x="34278" y="5737"/>
                  <a:pt x="35686" y="7087"/>
                </a:cubicBezTo>
                <a:cubicBezTo>
                  <a:pt x="37095" y="8100"/>
                  <a:pt x="38034" y="9450"/>
                  <a:pt x="38973" y="10799"/>
                </a:cubicBezTo>
                <a:cubicBezTo>
                  <a:pt x="36626" y="11475"/>
                  <a:pt x="38034" y="12825"/>
                  <a:pt x="39443" y="13837"/>
                </a:cubicBezTo>
                <a:cubicBezTo>
                  <a:pt x="40852" y="14850"/>
                  <a:pt x="41321" y="16874"/>
                  <a:pt x="39913" y="17887"/>
                </a:cubicBezTo>
                <a:cubicBezTo>
                  <a:pt x="38034" y="18224"/>
                  <a:pt x="39913" y="18900"/>
                  <a:pt x="42260" y="19912"/>
                </a:cubicBezTo>
                <a:cubicBezTo>
                  <a:pt x="43200" y="21262"/>
                  <a:pt x="43200" y="22612"/>
                  <a:pt x="41791" y="23625"/>
                </a:cubicBezTo>
                <a:cubicBezTo>
                  <a:pt x="39913" y="23962"/>
                  <a:pt x="37565" y="23962"/>
                  <a:pt x="35686" y="23962"/>
                </a:cubicBezTo>
                <a:cubicBezTo>
                  <a:pt x="37095" y="24975"/>
                  <a:pt x="38504" y="26325"/>
                  <a:pt x="38973" y="27675"/>
                </a:cubicBezTo>
                <a:cubicBezTo>
                  <a:pt x="38973" y="29024"/>
                  <a:pt x="38504" y="30374"/>
                  <a:pt x="36626" y="30374"/>
                </a:cubicBezTo>
                <a:cubicBezTo>
                  <a:pt x="34747" y="30374"/>
                  <a:pt x="36626" y="31050"/>
                  <a:pt x="38973" y="31724"/>
                </a:cubicBezTo>
                <a:cubicBezTo>
                  <a:pt x="39443" y="33412"/>
                  <a:pt x="39443" y="34762"/>
                  <a:pt x="39443" y="36112"/>
                </a:cubicBezTo>
                <a:cubicBezTo>
                  <a:pt x="38504" y="37462"/>
                  <a:pt x="36626" y="37462"/>
                  <a:pt x="34747" y="37462"/>
                </a:cubicBezTo>
                <a:cubicBezTo>
                  <a:pt x="36626" y="38137"/>
                  <a:pt x="36626" y="39487"/>
                  <a:pt x="36626" y="40837"/>
                </a:cubicBezTo>
                <a:cubicBezTo>
                  <a:pt x="36156" y="42524"/>
                  <a:pt x="34278" y="42862"/>
                  <a:pt x="32400" y="43200"/>
                </a:cubicBezTo>
                <a:cubicBezTo>
                  <a:pt x="30521" y="43200"/>
                  <a:pt x="28643" y="42524"/>
                  <a:pt x="26765" y="41849"/>
                </a:cubicBezTo>
                <a:cubicBezTo>
                  <a:pt x="24886" y="41512"/>
                  <a:pt x="23008" y="41175"/>
                  <a:pt x="21130" y="42187"/>
                </a:cubicBezTo>
                <a:cubicBezTo>
                  <a:pt x="19252" y="42187"/>
                  <a:pt x="17373" y="42187"/>
                  <a:pt x="15495" y="42187"/>
                </a:cubicBezTo>
                <a:cubicBezTo>
                  <a:pt x="13617" y="41849"/>
                  <a:pt x="12678" y="40499"/>
                  <a:pt x="11739" y="38812"/>
                </a:cubicBezTo>
                <a:cubicBezTo>
                  <a:pt x="13617" y="39149"/>
                  <a:pt x="11739" y="39487"/>
                  <a:pt x="9860" y="39487"/>
                </a:cubicBezTo>
                <a:cubicBezTo>
                  <a:pt x="7982" y="39149"/>
                  <a:pt x="6573" y="38137"/>
                  <a:pt x="5634" y="36787"/>
                </a:cubicBezTo>
                <a:cubicBezTo>
                  <a:pt x="5634" y="35437"/>
                  <a:pt x="5165" y="34087"/>
                  <a:pt x="5165" y="32062"/>
                </a:cubicBezTo>
                <a:cubicBezTo>
                  <a:pt x="5165" y="30374"/>
                  <a:pt x="4226" y="29024"/>
                  <a:pt x="2347" y="28687"/>
                </a:cubicBezTo>
                <a:cubicBezTo>
                  <a:pt x="939" y="27337"/>
                  <a:pt x="0" y="25987"/>
                  <a:pt x="0" y="24637"/>
                </a:cubicBezTo>
                <a:cubicBezTo>
                  <a:pt x="0" y="23287"/>
                  <a:pt x="469" y="21937"/>
                  <a:pt x="939" y="20587"/>
                </a:cubicBezTo>
                <a:cubicBezTo>
                  <a:pt x="1408" y="19237"/>
                  <a:pt x="939" y="17550"/>
                  <a:pt x="0" y="16200"/>
                </a:cubicBezTo>
                <a:cubicBezTo>
                  <a:pt x="0" y="14850"/>
                  <a:pt x="1408" y="13499"/>
                  <a:pt x="2347" y="12149"/>
                </a:cubicBezTo>
                <a:lnTo>
                  <a:pt x="4226" y="12149"/>
                </a:lnTo>
              </a:path>
            </a:pathLst>
          </a:custGeom>
          <a:noFill/>
          <a:ln w="36000">
            <a:solidFill>
              <a:srgbClr val="D43230">
                <a:alpha val="99999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1578214257" name="Image 157821425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6070" y="61958"/>
            <a:ext cx="4497188" cy="129733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40895143" name="Image 124089514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7042005" y="0"/>
            <a:ext cx="5143500" cy="6858000"/>
          </a:xfrm>
          <a:prstGeom prst="rect">
            <a:avLst/>
          </a:prstGeom>
        </p:spPr>
      </p:pic>
      <p:pic>
        <p:nvPicPr>
          <p:cNvPr id="718539128" name="Image 71853912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7318" y="0"/>
            <a:ext cx="5143500" cy="6857999"/>
          </a:xfrm>
          <a:prstGeom prst="rect">
            <a:avLst/>
          </a:prstGeom>
        </p:spPr>
      </p:pic>
      <p:sp>
        <p:nvSpPr>
          <p:cNvPr id="2112046361" name="Title 1"/>
          <p:cNvSpPr>
            <a:spLocks noGrp="1"/>
          </p:cNvSpPr>
          <p:nvPr>
            <p:ph type="title"/>
          </p:nvPr>
        </p:nvSpPr>
        <p:spPr bwMode="auto">
          <a:xfrm>
            <a:off x="5160817" y="603249"/>
            <a:ext cx="2308755" cy="132556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90000"/>
          </a:bodyPr>
          <a:lstStyle/>
          <a:p>
            <a:pPr>
              <a:defRPr/>
            </a:pPr>
            <a:r>
              <a:t>A Strasbourg, les vélos sont prioritaires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66143" y="185700"/>
            <a:ext cx="613041" cy="6913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39520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Nos attentes </a:t>
            </a:r>
          </a:p>
        </p:txBody>
      </p:sp>
      <p:sp>
        <p:nvSpPr>
          <p:cNvPr id="670083878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t>Etre un </a:t>
            </a:r>
            <a:r>
              <a:rPr b="1"/>
              <a:t>partenaire</a:t>
            </a:r>
            <a:r>
              <a:t> écouté en amont des projets et avant établissement et/ou publication des plans</a:t>
            </a:r>
          </a:p>
          <a:p>
            <a:pPr>
              <a:defRPr/>
            </a:pPr>
            <a:endParaRPr/>
          </a:p>
          <a:p>
            <a:pPr>
              <a:defRPr/>
            </a:pPr>
            <a:r>
              <a:t>Développer en collaboration le plan de mobilités actives et le </a:t>
            </a:r>
            <a:r>
              <a:rPr b="1"/>
              <a:t>REV</a:t>
            </a:r>
            <a:r>
              <a:t> (Réseau Express Vélo) de Colmar</a:t>
            </a:r>
            <a:endParaRPr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/>
          </a:p>
          <a:p>
            <a:pPr>
              <a:defRPr/>
            </a:pPr>
            <a:r>
              <a:t>Des aménagements conformes à l’article </a:t>
            </a:r>
            <a:r>
              <a:rPr b="1"/>
              <a:t>L228-2</a:t>
            </a:r>
            <a:r>
              <a:t> du code de l’environnement.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2</a:t>
            </a:fld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9632507" name="Title 1"/>
          <p:cNvSpPr>
            <a:spLocks noGrp="1"/>
          </p:cNvSpPr>
          <p:nvPr>
            <p:ph type="title"/>
          </p:nvPr>
        </p:nvSpPr>
        <p:spPr bwMode="auto">
          <a:xfrm>
            <a:off x="732363" y="-125194"/>
            <a:ext cx="10515600" cy="1325561"/>
          </a:xfrm>
        </p:spPr>
        <p:txBody>
          <a:bodyPr/>
          <a:lstStyle/>
          <a:p>
            <a:pPr>
              <a:defRPr/>
            </a:pPr>
            <a:r>
              <a:t>La vélo-école a besoin d’un local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20</a:t>
            </a:fld>
            <a:endParaRPr lang="fr-FR"/>
          </a:p>
        </p:txBody>
      </p:sp>
      <p:sp>
        <p:nvSpPr>
          <p:cNvPr id="415474529" name="ZoneTexte 415474528"/>
          <p:cNvSpPr txBox="1"/>
          <p:nvPr/>
        </p:nvSpPr>
        <p:spPr bwMode="auto">
          <a:xfrm>
            <a:off x="838196" y="992952"/>
            <a:ext cx="7430603" cy="146340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283879" indent="-283879">
              <a:buAutoNum type="arabicPeriod"/>
              <a:defRPr/>
            </a:pPr>
            <a:r>
              <a:t>Local de type « Garage » - à proximité du stade nautique, là où se situe la cible des apprenants</a:t>
            </a:r>
          </a:p>
          <a:p>
            <a:pPr marL="283879" indent="-283879">
              <a:buAutoNum type="arabicPeriod"/>
              <a:defRPr/>
            </a:pPr>
            <a:r>
              <a:t>Possibilité de stocker 8 vélos</a:t>
            </a:r>
          </a:p>
          <a:p>
            <a:pPr marL="283879" indent="-283879">
              <a:buAutoNum type="arabicPeriod"/>
              <a:defRPr/>
            </a:pPr>
            <a:r>
              <a:t>Possibilité de stocker 1 vélo électrique avec la remorque accrochée, d’un seul tenant, qui puisse sortir (largeur porte = largeur remorque)</a:t>
            </a:r>
          </a:p>
        </p:txBody>
      </p:sp>
      <p:pic>
        <p:nvPicPr>
          <p:cNvPr id="2081177816" name="Image 54261364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91326" y="2788357"/>
            <a:ext cx="2591083" cy="3886626"/>
          </a:xfrm>
          <a:prstGeom prst="rect">
            <a:avLst/>
          </a:prstGeom>
        </p:spPr>
      </p:pic>
      <p:pic>
        <p:nvPicPr>
          <p:cNvPr id="1874671540" name="Image 187467153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268800" y="-151"/>
            <a:ext cx="3703483" cy="6858303"/>
          </a:xfrm>
          <a:prstGeom prst="rect">
            <a:avLst/>
          </a:prstGeom>
        </p:spPr>
      </p:pic>
      <p:pic>
        <p:nvPicPr>
          <p:cNvPr id="199121789" name="Image 19912178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134910" y="2590188"/>
            <a:ext cx="3044598" cy="418291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69632507" name="Title 1"/>
          <p:cNvSpPr>
            <a:spLocks noGrp="1"/>
          </p:cNvSpPr>
          <p:nvPr>
            <p:ph type="title"/>
          </p:nvPr>
        </p:nvSpPr>
        <p:spPr bwMode="auto">
          <a:xfrm>
            <a:off x="732363" y="-125194"/>
            <a:ext cx="10515600" cy="1325561"/>
          </a:xfrm>
        </p:spPr>
        <p:txBody>
          <a:bodyPr/>
          <a:lstStyle/>
          <a:p>
            <a:pPr>
              <a:defRPr/>
            </a:pPr>
            <a:r>
              <a:t>La vélo-école a besoin d’un local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21</a:t>
            </a:fld>
            <a:endParaRPr lang="fr-F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99333" y="860795"/>
            <a:ext cx="6677025" cy="904875"/>
          </a:xfrm>
          <a:prstGeom prst="rect">
            <a:avLst/>
          </a:prstGeom>
          <a:noFill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305799" y="1080379"/>
            <a:ext cx="3254477" cy="564109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736794" y="3257199"/>
            <a:ext cx="2885776" cy="216433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auto">
          <a:xfrm>
            <a:off x="1003850" y="795820"/>
            <a:ext cx="6589646" cy="13255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4400"/>
              <a:t>Merci</a:t>
            </a:r>
            <a:endParaRPr/>
          </a:p>
        </p:txBody>
      </p:sp>
      <p:cxnSp>
        <p:nvCxnSpPr>
          <p:cNvPr id="5" name="Connecteur droit 4"/>
          <p:cNvCxnSpPr>
            <a:cxnSpLocks/>
          </p:cNvCxnSpPr>
          <p:nvPr/>
        </p:nvCxnSpPr>
        <p:spPr bwMode="auto">
          <a:xfrm>
            <a:off x="1003850" y="954157"/>
            <a:ext cx="170622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>
            <a:cxnSpLocks/>
          </p:cNvCxnSpPr>
          <p:nvPr/>
        </p:nvCxnSpPr>
        <p:spPr bwMode="auto">
          <a:xfrm>
            <a:off x="1050233" y="1981201"/>
            <a:ext cx="170622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 descr="Une image contenant vélo, Roue de vélo, roue, noir et blanc&#10;&#10;Le contenu généré par l’IA peut être incorrect.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00459" y="2121382"/>
            <a:ext cx="10591082" cy="2940791"/>
          </a:xfrm>
          <a:prstGeom prst="rect">
            <a:avLst/>
          </a:prstGeom>
        </p:spPr>
      </p:pic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22</a:t>
            </a:fld>
            <a:endParaRPr lang="fr-F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652420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Ordre du jour </a:t>
            </a:r>
            <a:r>
              <a:rPr b="0"/>
              <a:t>convenu</a:t>
            </a:r>
            <a:r>
              <a:rPr b="1"/>
              <a:t> </a:t>
            </a:r>
            <a:r>
              <a:t>le 13 avril</a:t>
            </a:r>
          </a:p>
        </p:txBody>
      </p:sp>
      <p:sp>
        <p:nvSpPr>
          <p:cNvPr id="1491528470" name="Content Placeholder 2"/>
          <p:cNvSpPr>
            <a:spLocks noGrp="1"/>
          </p:cNvSpPr>
          <p:nvPr>
            <p:ph idx="1"/>
          </p:nvPr>
        </p:nvSpPr>
        <p:spPr bwMode="auto"/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normAutofit fontScale="97500" lnSpcReduction="12000"/>
          </a:bodyPr>
          <a:lstStyle/>
          <a:p>
            <a:pPr>
              <a:defRPr/>
            </a:pPr>
            <a:r>
              <a:t>Fréquence : trimestrielle. Janvier, avril, fin juin, octobre</a:t>
            </a:r>
          </a:p>
          <a:p>
            <a:pPr>
              <a:defRPr/>
            </a:pPr>
            <a:r>
              <a:t>Participants : services de la ville, adjointe aux mobilités, CADRes</a:t>
            </a:r>
          </a:p>
          <a:p>
            <a:pPr>
              <a:defRPr/>
            </a:pPr>
            <a:endParaRPr/>
          </a:p>
          <a:p>
            <a:pPr>
              <a:defRPr/>
            </a:pPr>
            <a:r>
              <a:t>Ordre du jour :</a:t>
            </a:r>
          </a:p>
          <a:p>
            <a:pPr lvl="1"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Statut du plan de mobilité global de la ville : schéma directeur de la ville, plan de mobilité, REV - </a:t>
            </a:r>
            <a:r>
              <a:rPr lang="fr-FR" sz="1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Adjointe</a:t>
            </a:r>
            <a:r>
              <a:rPr sz="1800"/>
              <a:t> </a:t>
            </a:r>
            <a:r>
              <a:rPr sz="1800" b="1"/>
              <a:t>aux mobilités</a:t>
            </a:r>
          </a:p>
          <a:p>
            <a:pPr lvl="1">
              <a:defRPr/>
            </a:pPr>
            <a:endParaRPr sz="1800" b="1"/>
          </a:p>
          <a:p>
            <a:pPr lvl="1">
              <a:defRPr/>
            </a:pPr>
            <a:r>
              <a:t>Programmation des travaux à venir sur l’année en cours – écoute des besoins et difficultés des mobilités actives sur les secteurs concernés, </a:t>
            </a:r>
            <a:r>
              <a:rPr b="0"/>
              <a:t>bien en amont de l’établissement des plans et des concertations publiques.</a:t>
            </a:r>
            <a:r>
              <a:rPr b="1"/>
              <a:t> 	- Service techniques</a:t>
            </a:r>
            <a:endParaRPr/>
          </a:p>
          <a:p>
            <a:pPr lvl="1">
              <a:defRPr/>
            </a:pPr>
            <a:endParaRPr b="1"/>
          </a:p>
          <a:p>
            <a:pPr lvl="1">
              <a:defRPr/>
            </a:pPr>
            <a:r>
              <a:rPr b="0"/>
              <a:t>Demandes du CADRes </a:t>
            </a:r>
            <a:r>
              <a:rPr b="1"/>
              <a:t>	    - CADRes</a:t>
            </a:r>
            <a:endParaRPr/>
          </a:p>
          <a:p>
            <a:pPr lvl="0">
              <a:defRPr/>
            </a:pPr>
            <a:endParaRPr b="0"/>
          </a:p>
          <a:p>
            <a:pPr lvl="0">
              <a:defRPr/>
            </a:pPr>
            <a:r>
              <a:rPr b="0"/>
              <a:t>Communication</a:t>
            </a:r>
            <a:endParaRPr/>
          </a:p>
          <a:p>
            <a:pPr lvl="1">
              <a:defRPr/>
            </a:pPr>
            <a:r>
              <a:rPr b="0"/>
              <a:t>Compte-rendu systématique et public</a:t>
            </a:r>
            <a:endParaRPr b="1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fr-FR"/>
              <a:t>3</a:t>
            </a:fld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946643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t>Ordre du jour</a:t>
            </a:r>
          </a:p>
        </p:txBody>
      </p:sp>
      <p:sp>
        <p:nvSpPr>
          <p:cNvPr id="1148767707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r>
              <a:t>Plan mobilité de la ville</a:t>
            </a:r>
          </a:p>
          <a:p>
            <a:pPr>
              <a:defRPr/>
            </a:pPr>
            <a:r>
              <a:t>Les aménagements en cours de réalisation</a:t>
            </a:r>
          </a:p>
          <a:p>
            <a:pPr>
              <a:defRPr/>
            </a:pPr>
            <a:r>
              <a:t>Les aménagements prévus</a:t>
            </a:r>
          </a:p>
          <a:p>
            <a:pPr>
              <a:defRPr/>
            </a:pPr>
            <a:r>
              <a:t>Besoin d’un local pour la vélo école</a:t>
            </a:r>
          </a:p>
          <a:p>
            <a:pPr marL="171450" marR="0" indent="-171450" algn="l">
              <a:lnSpc>
                <a:spcPct val="90000"/>
              </a:lnSpc>
              <a:spcBef>
                <a:spcPts val="748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fr-FR" sz="21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Projet de REV (Réseau Express Vélo) de Colmar</a:t>
            </a:r>
            <a:endParaRPr/>
          </a:p>
          <a:p>
            <a:pPr>
              <a:defRPr/>
            </a:pPr>
            <a:endParaRPr/>
          </a:p>
        </p:txBody>
      </p:sp>
      <p:sp>
        <p:nvSpPr>
          <p:cNvPr id="7339717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130243284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1106149197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600EBB1-0346-D80B-26FE-0C50D7B79B44}" type="slidenum">
              <a:rPr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2482751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1977070596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1386717183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08C85A4-B2FA-3D99-4A0F-5E11A591AE8E}" type="slidenum">
              <a:rPr/>
              <a:t>5</a:t>
            </a:fld>
            <a:endParaRPr/>
          </a:p>
        </p:txBody>
      </p:sp>
      <p:sp>
        <p:nvSpPr>
          <p:cNvPr id="1258316770" name="Title 1"/>
          <p:cNvSpPr>
            <a:spLocks noGrp="1"/>
          </p:cNvSpPr>
          <p:nvPr/>
        </p:nvSpPr>
        <p:spPr bwMode="auto">
          <a:xfrm>
            <a:off x="1773007" y="-9752"/>
            <a:ext cx="9369580" cy="1325560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t>Plan de mobilité de la Ville et de l’agglomération</a:t>
            </a:r>
          </a:p>
        </p:txBody>
      </p:sp>
      <p:pic>
        <p:nvPicPr>
          <p:cNvPr id="63346466" name="Picture 6334646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271697" y="1034759"/>
            <a:ext cx="7648604" cy="512139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1912776" name="Content Placeholder 2"/>
          <p:cNvSpPr>
            <a:spLocks noGrp="1"/>
          </p:cNvSpPr>
          <p:nvPr>
            <p:ph idx="1"/>
          </p:nvPr>
        </p:nvSpPr>
        <p:spPr bwMode="auto">
          <a:xfrm>
            <a:off x="838197" y="975630"/>
            <a:ext cx="10515600" cy="435133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t>Des mesures pertinentes et intéressantes,  </a:t>
            </a:r>
            <a:r>
              <a:rPr b="1"/>
              <a:t>mais une ambition minimaliste !</a:t>
            </a:r>
            <a:endParaRPr/>
          </a:p>
        </p:txBody>
      </p:sp>
      <p:sp>
        <p:nvSpPr>
          <p:cNvPr id="1186487417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1436648072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1231970692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9608B77-DAED-ABBA-8B24-F6756C6CB552}" type="slidenum">
              <a:rPr/>
              <a:t>6</a:t>
            </a:fld>
            <a:endParaRPr/>
          </a:p>
        </p:txBody>
      </p:sp>
      <p:sp>
        <p:nvSpPr>
          <p:cNvPr id="1785674185" name="Title 1"/>
          <p:cNvSpPr>
            <a:spLocks noGrp="1"/>
          </p:cNvSpPr>
          <p:nvPr/>
        </p:nvSpPr>
        <p:spPr bwMode="auto">
          <a:xfrm>
            <a:off x="1773006" y="-9751"/>
            <a:ext cx="9369580" cy="1325560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t>Plan de mobilité de la Ville et de l’agglomération</a:t>
            </a:r>
          </a:p>
        </p:txBody>
      </p:sp>
      <p:pic>
        <p:nvPicPr>
          <p:cNvPr id="309619828" name="Image 3096198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275668" y="1545391"/>
            <a:ext cx="9866919" cy="481095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2986006" name="Content Placeholder 2"/>
          <p:cNvSpPr>
            <a:spLocks noGrp="1"/>
          </p:cNvSpPr>
          <p:nvPr>
            <p:ph idx="1"/>
          </p:nvPr>
        </p:nvSpPr>
        <p:spPr bwMode="auto">
          <a:xfrm>
            <a:off x="838197" y="975630"/>
            <a:ext cx="10515600" cy="4351338"/>
          </a:xfrm>
        </p:spPr>
        <p:txBody>
          <a:bodyPr/>
          <a:lstStyle/>
          <a:p>
            <a:pPr marL="0" indent="0">
              <a:buFont typeface="Arial"/>
              <a:buNone/>
              <a:defRPr/>
            </a:pPr>
            <a:r>
              <a:t>Des mesures pertinentes et intéressantes,  </a:t>
            </a:r>
            <a:r>
              <a:rPr b="1"/>
              <a:t>mais une ambition minimaliste !</a:t>
            </a:r>
            <a:endParaRPr/>
          </a:p>
        </p:txBody>
      </p:sp>
      <p:sp>
        <p:nvSpPr>
          <p:cNvPr id="85615152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74813623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1786769980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D303982-B12D-82C0-732F-64FE0E7CD3E3}" type="slidenum">
              <a:rPr/>
              <a:t>7</a:t>
            </a:fld>
            <a:endParaRPr/>
          </a:p>
        </p:txBody>
      </p:sp>
      <p:sp>
        <p:nvSpPr>
          <p:cNvPr id="1216315514" name="Title 1"/>
          <p:cNvSpPr>
            <a:spLocks noGrp="1"/>
          </p:cNvSpPr>
          <p:nvPr/>
        </p:nvSpPr>
        <p:spPr bwMode="auto">
          <a:xfrm>
            <a:off x="1773006" y="-9751"/>
            <a:ext cx="9369580" cy="1325560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t>Plan de mobilité de la Ville et de l’agglomération</a:t>
            </a:r>
          </a:p>
        </p:txBody>
      </p:sp>
      <p:graphicFrame>
        <p:nvGraphicFramePr>
          <p:cNvPr id="892795311" name="Tableau 892795310"/>
          <p:cNvGraphicFramePr>
            <a:graphicFrameLocks/>
          </p:cNvGraphicFramePr>
          <p:nvPr/>
        </p:nvGraphicFramePr>
        <p:xfrm>
          <a:off x="2398258" y="1428748"/>
          <a:ext cx="6703258" cy="4734831"/>
        </p:xfrm>
        <a:graphic>
          <a:graphicData uri="http://schemas.openxmlformats.org/drawingml/2006/table">
            <a:tbl>
              <a:tblPr firstRow="1" firstCol="1" bandRow="1"/>
              <a:tblGrid>
                <a:gridCol w="2020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6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9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727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Ville/Agglomération</a:t>
                      </a:r>
                      <a:endParaRPr/>
                    </a:p>
                  </a:txBody>
                  <a:tcPr marL="9524" marR="9524" marT="9524" marB="0" anchor="ctr"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Taille (hab.)</a:t>
                      </a:r>
                      <a:endParaRPr/>
                    </a:p>
                  </a:txBody>
                  <a:tcPr marL="9524" marR="9524" marT="9524" marB="0" anchor="ctr"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Part modale vélo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(actuelle connue)</a:t>
                      </a:r>
                      <a:endParaRPr/>
                    </a:p>
                  </a:txBody>
                  <a:tcPr marL="9524" marR="9524" marT="9524" marB="0" anchor="ctr"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Objectifs </a:t>
                      </a:r>
                      <a:b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</a:b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2030-2036</a:t>
                      </a:r>
                      <a:endParaRPr/>
                    </a:p>
                  </a:txBody>
                  <a:tcPr marL="9524" marR="9524" marT="9524" marB="0" anchor="ctr"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Colmar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70 000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10% (2010)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12 % (</a:t>
                      </a:r>
                      <a:r>
                        <a:rPr sz="1100" b="1" i="0" u="none">
                          <a:solidFill>
                            <a:srgbClr val="FF0000"/>
                          </a:solidFill>
                          <a:latin typeface="Arial"/>
                          <a:ea typeface="Arial"/>
                          <a:cs typeface="Arial"/>
                        </a:rPr>
                        <a:t>2036</a:t>
                      </a: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Strasbourg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500   000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16% (2024)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25 % (2030)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Mulhouse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100   000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5% (2010)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12 % (2030)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La Rochelle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80   000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7% (2024)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15 % (2030)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Annecy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130   000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10% (2024)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20 % (2030)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Saint-Brieuc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40   000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4% (2019)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15 % (2030)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Grenoble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450   000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17% (2024)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25% (2030)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Lyon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2   300 000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15 % (2024)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20% (2032)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Paris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2   100 000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5% (2020)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15% (2030)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Bordeaux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800   000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10% (2025)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15% (2030)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Nantes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650   000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8% (2024)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15% (2030)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Rennes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450   000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6% (2020)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15% (2030)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Angers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150   000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8% (2024)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15 % (2030)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Fribourg-en-Brisgau (DE)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230   000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31% (2025)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35 % (2030)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Copenhague (DK)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650   000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29 % (2025)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50% (2030)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Utrecht (NL)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360   000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27% (2025)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40% (2032)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5933"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Gand (BE)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260   000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0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34% (2025)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sz="11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40% (2030)</a:t>
                      </a:r>
                      <a:endParaRPr/>
                    </a:p>
                  </a:txBody>
                  <a:tcPr marL="9524" marR="9524" marT="9524" marB="0" anchor="ctr">
                    <a:lnT w="6349" algn="ctr">
                      <a:solidFill>
                        <a:srgbClr val="000000"/>
                      </a:solidFill>
                    </a:lnT>
                    <a:lnB w="6349" algn="ctr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4582693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1706627200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1116528621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7C76396-CD37-552A-EE6D-92DE6C59DF6B}" type="slidenum">
              <a:rPr/>
              <a:t>8</a:t>
            </a:fld>
            <a:endParaRPr/>
          </a:p>
        </p:txBody>
      </p:sp>
      <p:sp>
        <p:nvSpPr>
          <p:cNvPr id="2065263425" name="Title 1"/>
          <p:cNvSpPr>
            <a:spLocks noGrp="1"/>
          </p:cNvSpPr>
          <p:nvPr/>
        </p:nvSpPr>
        <p:spPr bwMode="auto">
          <a:xfrm>
            <a:off x="1534878" y="-128812"/>
            <a:ext cx="9369579" cy="1325559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t>Plan de mobilité de la Ville et de l’agglomération</a:t>
            </a:r>
          </a:p>
          <a:p>
            <a:pPr>
              <a:defRPr/>
            </a:pPr>
            <a:r>
              <a:rPr sz="2000" b="1"/>
              <a:t>Proposition du CADRes – le REV-Colmar</a:t>
            </a:r>
            <a:endParaRPr/>
          </a:p>
        </p:txBody>
      </p:sp>
      <p:sp>
        <p:nvSpPr>
          <p:cNvPr id="1747416057" name=" 1747416056"/>
          <p:cNvSpPr/>
          <p:nvPr/>
        </p:nvSpPr>
        <p:spPr bwMode="auto">
          <a:xfrm>
            <a:off x="184338" y="1451879"/>
            <a:ext cx="3898178" cy="350555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L’idée du REVC est de proposer une série d’axes structurants continus avec priorité aux cycles.</a:t>
            </a:r>
            <a:endParaRPr sz="1600">
              <a:latin typeface="Arial"/>
              <a:cs typeface="Arial"/>
            </a:endParaRPr>
          </a:p>
          <a:p>
            <a:pPr>
              <a:defRPr/>
            </a:pPr>
            <a:r>
              <a:rPr sz="1600">
                <a:latin typeface="Arial"/>
                <a:cs typeface="Arial"/>
              </a:rPr>
              <a:t>Réseau Express Vélo Colmar</a:t>
            </a: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defRPr/>
            </a:pPr>
            <a:endParaRPr sz="1600">
              <a:latin typeface="Arial"/>
              <a:cs typeface="Arial"/>
            </a:endParaRPr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Ici un exemple de 7 lignes :</a:t>
            </a:r>
            <a:endParaRPr/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Rouge : L’anneau vélo de Colmar</a:t>
            </a:r>
            <a:endParaRPr sz="1600">
              <a:latin typeface="Arial"/>
              <a:cs typeface="Arial"/>
            </a:endParaRPr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Bleue ciel: Route de Strasbourg</a:t>
            </a:r>
            <a:endParaRPr sz="1600">
              <a:latin typeface="Arial"/>
              <a:cs typeface="Arial"/>
            </a:endParaRPr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Verte: Route des vins</a:t>
            </a:r>
            <a:endParaRPr sz="1600">
              <a:latin typeface="Arial"/>
              <a:cs typeface="Arial"/>
            </a:endParaRPr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Jaune : La traversante du soleil (parce que dans l’axe du soleil)</a:t>
            </a:r>
            <a:endParaRPr sz="1600">
              <a:latin typeface="Arial"/>
              <a:cs typeface="Arial"/>
            </a:endParaRPr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Marron: Chemin des Vosges</a:t>
            </a:r>
            <a:endParaRPr sz="1600">
              <a:latin typeface="Arial"/>
              <a:cs typeface="Arial"/>
            </a:endParaRPr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Bleu foncé: Route des Bateliers</a:t>
            </a:r>
            <a:endParaRPr sz="1600">
              <a:latin typeface="Arial"/>
              <a:cs typeface="Arial"/>
            </a:endParaRPr>
          </a:p>
          <a:p>
            <a:pPr>
              <a:defRPr/>
            </a:pP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Rose: route de Munster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050581604" name="Image 205058160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208686" y="1111701"/>
            <a:ext cx="7706785" cy="52532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68818795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t>09/06/2026</a:t>
            </a:r>
          </a:p>
        </p:txBody>
      </p:sp>
      <p:sp>
        <p:nvSpPr>
          <p:cNvPr id="56393360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/>
              <a:t>Commission Voirie ville de COLMAR</a:t>
            </a:r>
            <a:endParaRPr/>
          </a:p>
        </p:txBody>
      </p:sp>
      <p:sp>
        <p:nvSpPr>
          <p:cNvPr id="1821686754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2E0B8046-0748-1997-F9CF-F857E1F5A620}" type="slidenum">
              <a:rPr/>
              <a:t>9</a:t>
            </a:fld>
            <a:endParaRPr/>
          </a:p>
        </p:txBody>
      </p:sp>
      <p:sp>
        <p:nvSpPr>
          <p:cNvPr id="1396270128" name="Title 1"/>
          <p:cNvSpPr>
            <a:spLocks noGrp="1"/>
          </p:cNvSpPr>
          <p:nvPr/>
        </p:nvSpPr>
        <p:spPr bwMode="auto">
          <a:xfrm>
            <a:off x="1534878" y="466500"/>
            <a:ext cx="9369578" cy="1325558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compatLnSpc="0">
            <a:normAutofit fontScale="80000" lnSpcReduction="10000"/>
          </a:bodyPr>
          <a:lstStyle>
            <a:lvl1pPr algn="l" defTabSz="685800">
              <a:lnSpc>
                <a:spcPct val="90000"/>
              </a:lnSpc>
              <a:spcBef>
                <a:spcPts val="0"/>
              </a:spcBef>
              <a:buNone/>
              <a:defRPr sz="3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defRPr/>
            </a:pPr>
            <a:r>
              <a:rPr lang="fr-FR" sz="33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Programmation des travaux à venir sur l’année en cours</a:t>
            </a:r>
            <a:endParaRPr lang="fr-FR" sz="3300" b="0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1800" b="0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écoute des besoins et difficultés des mobilités actives sur les secteurs concernés, bien en amont de l’établissement des plans et des concertations publiques.</a:t>
            </a:r>
            <a:r>
              <a:rPr lang="fr-FR" sz="18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 </a:t>
            </a:r>
            <a:r>
              <a:rPr lang="fr-FR" sz="33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	</a:t>
            </a:r>
            <a:endParaRPr lang="fr-FR" sz="3300" b="1" i="0" u="none" strike="noStrike" cap="none" spc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1">
              <a:defRPr/>
            </a:pPr>
            <a:r>
              <a:rPr lang="fr-FR" sz="3300" b="1" i="0" u="none" strike="noStrike" cap="none" spc="0">
                <a:solidFill>
                  <a:schemeClr val="tx1"/>
                </a:solidFill>
                <a:latin typeface="Arial"/>
                <a:ea typeface="Arial"/>
                <a:cs typeface="Arial"/>
              </a:rPr>
              <a:t>Service technique</a:t>
            </a:r>
            <a:endParaRPr sz="33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1426</Words>
  <Application>Microsoft Office PowerPoint</Application>
  <PresentationFormat>Widescreen</PresentationFormat>
  <Paragraphs>248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Aptos</vt:lpstr>
      <vt:lpstr>arial</vt:lpstr>
      <vt:lpstr>arial</vt:lpstr>
      <vt:lpstr>Symbol</vt:lpstr>
      <vt:lpstr>Times New Roman</vt:lpstr>
      <vt:lpstr>Wingdings</vt:lpstr>
      <vt:lpstr>Blank</vt:lpstr>
      <vt:lpstr>Commission Voirie du 9 juin 2026</vt:lpstr>
      <vt:lpstr>Nos attentes </vt:lpstr>
      <vt:lpstr>Ordre du jour convenu le 13 avril</vt:lpstr>
      <vt:lpstr>Ordre du jour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Rappel de la Charte =&gt; Les trois demandes locales prioritaires locales pour le mandat</vt:lpstr>
      <vt:lpstr>Rue Georges Lasch</vt:lpstr>
      <vt:lpstr>En continuité de la rue Georges Lasch Propositions pour améliorer la sécurité sur la traversée axe Est-Ouest Rues Georges Messimy et Bartholdi </vt:lpstr>
      <vt:lpstr>Reprise enrobé rue de Herlisheim</vt:lpstr>
      <vt:lpstr>Rue du Florimont  (acces gare SNCF depuis Colmar Ouest)</vt:lpstr>
      <vt:lpstr>Rue Scherersbrunnweg  (portion comprise entre le secteur du Chemin Unterer Traenkweg / Chemin Lauchweg et celui du Chemin de Sainte-Croix, environ 500 mètres de voirie)</vt:lpstr>
      <vt:lpstr>Passerelle Confluence</vt:lpstr>
      <vt:lpstr>A Strasbourg, les vélos sont prioritaires</vt:lpstr>
      <vt:lpstr>La vélo-école a besoin d’un local</vt:lpstr>
      <vt:lpstr>La vélo-école a besoin d’un local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DESSEIGNE Eloi</cp:lastModifiedBy>
  <cp:revision>83</cp:revision>
  <dcterms:created xsi:type="dcterms:W3CDTF">2012-12-03T06:56:55Z</dcterms:created>
  <dcterms:modified xsi:type="dcterms:W3CDTF">2026-06-10T06:22:05Z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c8d6ef0-491d-4f17-aead-12ed260929f1_Enabled">
    <vt:lpwstr>true</vt:lpwstr>
  </property>
  <property fmtid="{D5CDD505-2E9C-101B-9397-08002B2CF9AE}" pid="3" name="MSIP_Label_4c8d6ef0-491d-4f17-aead-12ed260929f1_SetDate">
    <vt:lpwstr>2026-06-10T06:19:02Z</vt:lpwstr>
  </property>
  <property fmtid="{D5CDD505-2E9C-101B-9397-08002B2CF9AE}" pid="4" name="MSIP_Label_4c8d6ef0-491d-4f17-aead-12ed260929f1_Method">
    <vt:lpwstr>Standard</vt:lpwstr>
  </property>
  <property fmtid="{D5CDD505-2E9C-101B-9397-08002B2CF9AE}" pid="5" name="MSIP_Label_4c8d6ef0-491d-4f17-aead-12ed260929f1_Name">
    <vt:lpwstr>Internal</vt:lpwstr>
  </property>
  <property fmtid="{D5CDD505-2E9C-101B-9397-08002B2CF9AE}" pid="6" name="MSIP_Label_4c8d6ef0-491d-4f17-aead-12ed260929f1_SiteId">
    <vt:lpwstr>f101208c-39d3-4c8a-8cc7-ad896b25954f</vt:lpwstr>
  </property>
  <property fmtid="{D5CDD505-2E9C-101B-9397-08002B2CF9AE}" pid="7" name="MSIP_Label_4c8d6ef0-491d-4f17-aead-12ed260929f1_ActionId">
    <vt:lpwstr>49e38155-91de-437d-877a-a641a2932808</vt:lpwstr>
  </property>
  <property fmtid="{D5CDD505-2E9C-101B-9397-08002B2CF9AE}" pid="8" name="MSIP_Label_4c8d6ef0-491d-4f17-aead-12ed260929f1_ContentBits">
    <vt:lpwstr>2</vt:lpwstr>
  </property>
  <property fmtid="{D5CDD505-2E9C-101B-9397-08002B2CF9AE}" pid="9" name="MSIP_Label_4c8d6ef0-491d-4f17-aead-12ed260929f1_Tag">
    <vt:lpwstr>10, 3, 0, 1</vt:lpwstr>
  </property>
  <property fmtid="{D5CDD505-2E9C-101B-9397-08002B2CF9AE}" pid="10" name="ClassificationContentMarkingFooterLocations">
    <vt:lpwstr>Blank:8</vt:lpwstr>
  </property>
  <property fmtid="{D5CDD505-2E9C-101B-9397-08002B2CF9AE}" pid="11" name="ClassificationContentMarkingFooterText">
    <vt:lpwstr>ESSITY INTERNAL</vt:lpwstr>
  </property>
</Properties>
</file>