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2BC8B2-FFFB-487D-A348-D87219909282}" type="datetimeFigureOut">
              <a:rPr lang="en-US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6388D-D58D-4293-A822-162B2173177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03914" y="495852"/>
            <a:ext cx="10389768" cy="1201551"/>
          </a:xfrm>
        </p:spPr>
        <p:txBody>
          <a:bodyPr/>
          <a:lstStyle/>
          <a:p>
            <a:pPr>
              <a:defRPr/>
            </a:pPr>
            <a:r>
              <a:rPr lang="en-US"/>
              <a:t>Réunion de rentrée adhérents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30248" y="2761691"/>
            <a:ext cx="9144000" cy="791866"/>
          </a:xfrm>
        </p:spPr>
        <p:txBody>
          <a:bodyPr/>
          <a:lstStyle/>
          <a:p>
            <a:pPr>
              <a:defRPr/>
            </a:pPr>
            <a:r>
              <a:rPr lang="en-US" sz="3600"/>
              <a:t>5 Septembre 2023</a:t>
            </a:r>
            <a:endParaRPr sz="3600"/>
          </a:p>
        </p:txBody>
      </p:sp>
      <p:pic>
        <p:nvPicPr>
          <p:cNvPr id="913972244" name="Picture 9139722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2105" y="4325376"/>
            <a:ext cx="10378519" cy="2421329"/>
          </a:xfrm>
          <a:prstGeom prst="rect">
            <a:avLst/>
          </a:prstGeom>
        </p:spPr>
      </p:pic>
      <p:pic>
        <p:nvPicPr>
          <p:cNvPr id="1283504411" name="Picture 12835044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0786" y="1753341"/>
            <a:ext cx="3036136" cy="2955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756962" name="Content Placeholder 2"/>
          <p:cNvSpPr>
            <a:spLocks noGrp="1"/>
          </p:cNvSpPr>
          <p:nvPr>
            <p:ph idx="1"/>
          </p:nvPr>
        </p:nvSpPr>
        <p:spPr bwMode="auto">
          <a:xfrm>
            <a:off x="214341" y="334209"/>
            <a:ext cx="10625608" cy="3325395"/>
          </a:xfrm>
        </p:spPr>
        <p:txBody>
          <a:bodyPr/>
          <a:lstStyle/>
          <a:p>
            <a:pPr>
              <a:defRPr/>
            </a:pPr>
            <a:r>
              <a:rPr dirty="0" err="1"/>
              <a:t>Journée</a:t>
            </a:r>
            <a:r>
              <a:rPr dirty="0"/>
              <a:t> </a:t>
            </a:r>
            <a:r>
              <a:rPr dirty="0" err="1"/>
              <a:t>vélo</a:t>
            </a:r>
            <a:r>
              <a:rPr dirty="0"/>
              <a:t> à </a:t>
            </a:r>
            <a:r>
              <a:rPr dirty="0" err="1"/>
              <a:t>Bâle</a:t>
            </a:r>
            <a:r>
              <a:rPr dirty="0"/>
              <a:t> de 10h à 17h</a:t>
            </a:r>
          </a:p>
          <a:p>
            <a:pPr>
              <a:defRPr/>
            </a:pPr>
            <a:r>
              <a:rPr dirty="0" err="1"/>
              <a:t>Parcours</a:t>
            </a:r>
            <a:r>
              <a:rPr dirty="0"/>
              <a:t> </a:t>
            </a:r>
            <a:r>
              <a:rPr dirty="0" err="1"/>
              <a:t>gratuit</a:t>
            </a:r>
            <a:r>
              <a:rPr dirty="0"/>
              <a:t> (vignette </a:t>
            </a:r>
            <a:r>
              <a:rPr dirty="0" err="1"/>
              <a:t>éventuelle</a:t>
            </a:r>
            <a:r>
              <a:rPr dirty="0"/>
              <a:t> de </a:t>
            </a:r>
            <a:r>
              <a:rPr dirty="0" err="1"/>
              <a:t>soutien</a:t>
            </a:r>
            <a:r>
              <a:rPr dirty="0"/>
              <a:t> à 5€), </a:t>
            </a:r>
            <a:r>
              <a:rPr dirty="0" err="1"/>
              <a:t>possibilité</a:t>
            </a:r>
            <a:r>
              <a:rPr dirty="0"/>
              <a:t> de </a:t>
            </a:r>
            <a:r>
              <a:rPr dirty="0" err="1"/>
              <a:t>rentrer</a:t>
            </a:r>
            <a:r>
              <a:rPr dirty="0"/>
              <a:t> dans le </a:t>
            </a:r>
            <a:r>
              <a:rPr dirty="0" err="1"/>
              <a:t>parcours</a:t>
            </a:r>
            <a:r>
              <a:rPr dirty="0"/>
              <a:t> à divers </a:t>
            </a:r>
            <a:r>
              <a:rPr dirty="0" err="1"/>
              <a:t>endroits</a:t>
            </a:r>
            <a:r>
              <a:rPr dirty="0"/>
              <a:t>, avec un </a:t>
            </a:r>
            <a:r>
              <a:rPr dirty="0" err="1"/>
              <a:t>sens</a:t>
            </a:r>
            <a:r>
              <a:rPr dirty="0"/>
              <a:t> de circulation </a:t>
            </a:r>
          </a:p>
          <a:p>
            <a:pPr>
              <a:defRPr/>
            </a:pPr>
            <a:r>
              <a:rPr dirty="0"/>
              <a:t>En chiffres :</a:t>
            </a:r>
          </a:p>
          <a:p>
            <a:pPr lvl="1">
              <a:buFont typeface="Arial"/>
              <a:buChar char="–"/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62 km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parcours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total</a:t>
            </a:r>
          </a:p>
          <a:p>
            <a:pPr lvl="1">
              <a:buFont typeface="Arial"/>
              <a:buChar char="–"/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traversées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du Rhin</a:t>
            </a:r>
          </a:p>
          <a:p>
            <a:pPr lvl="1">
              <a:buFont typeface="Arial"/>
              <a:buChar char="–"/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 passages de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centrales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électriq</a:t>
            </a: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buFont typeface="Arial"/>
              <a:buChar char="–"/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 travers 3 pays</a:t>
            </a:r>
          </a:p>
        </p:txBody>
      </p:sp>
      <p:pic>
        <p:nvPicPr>
          <p:cNvPr id="1915974825" name="Picture 19159748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19219" y="2606842"/>
            <a:ext cx="7173624" cy="4135854"/>
          </a:xfrm>
          <a:prstGeom prst="rect">
            <a:avLst/>
          </a:prstGeom>
        </p:spPr>
      </p:pic>
      <p:sp>
        <p:nvSpPr>
          <p:cNvPr id="650975099" name="TextBox 650975098"/>
          <p:cNvSpPr txBox="1"/>
          <p:nvPr/>
        </p:nvSpPr>
        <p:spPr bwMode="auto">
          <a:xfrm>
            <a:off x="189276" y="3835065"/>
            <a:ext cx="4641742" cy="2651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>
                <a:solidFill>
                  <a:srgbClr val="FF0000"/>
                </a:solidFill>
              </a:rPr>
              <a:t>RECENSEMENT</a:t>
            </a:r>
            <a:r>
              <a:rPr sz="2800"/>
              <a:t> des personnes interessées !</a:t>
            </a:r>
          </a:p>
          <a:p>
            <a:pPr algn="ctr">
              <a:defRPr/>
            </a:pPr>
            <a:endParaRPr sz="2800"/>
          </a:p>
          <a:p>
            <a:pPr algn="ctr">
              <a:defRPr/>
            </a:pPr>
            <a:r>
              <a:rPr sz="2800" b="1">
                <a:solidFill>
                  <a:schemeClr val="accent6">
                    <a:lumMod val="75000"/>
                  </a:schemeClr>
                </a:solidFill>
              </a:rPr>
              <a:t>ORGANISATION</a:t>
            </a:r>
            <a:r>
              <a:rPr sz="2800"/>
              <a:t> </a:t>
            </a:r>
          </a:p>
          <a:p>
            <a:pPr algn="ctr">
              <a:defRPr/>
            </a:pPr>
            <a:r>
              <a:rPr sz="2800"/>
              <a:t>du déplacement :</a:t>
            </a:r>
          </a:p>
          <a:p>
            <a:pPr algn="ctr">
              <a:defRPr/>
            </a:pPr>
            <a:r>
              <a:rPr sz="2800"/>
              <a:t> train ou voiture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Balade </a:t>
            </a:r>
            <a:r>
              <a:rPr lang="en-US" dirty="0" err="1"/>
              <a:t>en</a:t>
            </a:r>
            <a:r>
              <a:rPr lang="en-US" dirty="0"/>
              <a:t> VAE – </a:t>
            </a:r>
            <a:r>
              <a:rPr lang="en-US" dirty="0" err="1"/>
              <a:t>samedi</a:t>
            </a:r>
            <a:r>
              <a:rPr lang="en-US" dirty="0"/>
              <a:t> 14 </a:t>
            </a:r>
            <a:r>
              <a:rPr lang="en-US" dirty="0" err="1"/>
              <a:t>octobre</a:t>
            </a:r>
            <a:r>
              <a:rPr lang="en-US" dirty="0"/>
              <a:t> 2023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36618" y="1643634"/>
            <a:ext cx="6437310" cy="502386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800" b="1" dirty="0"/>
              <a:t>Objectif</a:t>
            </a:r>
            <a:r>
              <a:rPr lang="en-US" sz="2800" dirty="0"/>
              <a:t> : tester le VAE et </a:t>
            </a:r>
            <a:r>
              <a:rPr lang="en-US" sz="2800" dirty="0" err="1"/>
              <a:t>découvrir</a:t>
            </a:r>
            <a:r>
              <a:rPr lang="en-US" sz="2800" dirty="0"/>
              <a:t> la </a:t>
            </a:r>
            <a:r>
              <a:rPr lang="en-US" sz="2800" dirty="0" err="1"/>
              <a:t>passerelle</a:t>
            </a:r>
            <a:r>
              <a:rPr lang="en-US" sz="2800" dirty="0"/>
              <a:t> de </a:t>
            </a:r>
            <a:r>
              <a:rPr lang="en-US" sz="2800" dirty="0" err="1"/>
              <a:t>Marckolsheim</a:t>
            </a:r>
            <a:r>
              <a:rPr lang="en-US" sz="2800" dirty="0"/>
              <a:t> (</a:t>
            </a:r>
            <a:r>
              <a:rPr lang="en-US" sz="2800" dirty="0" err="1"/>
              <a:t>juillet</a:t>
            </a:r>
            <a:r>
              <a:rPr lang="en-US" sz="2800" dirty="0"/>
              <a:t> 2023)</a:t>
            </a:r>
            <a:endParaRPr sz="2800" dirty="0"/>
          </a:p>
          <a:p>
            <a:pPr>
              <a:defRPr/>
            </a:pPr>
            <a:r>
              <a:rPr lang="en-US" sz="2800" b="1" dirty="0" err="1"/>
              <a:t>Départ</a:t>
            </a:r>
            <a:r>
              <a:rPr lang="en-US" sz="2800" dirty="0"/>
              <a:t> : 11h avec pique-</a:t>
            </a:r>
            <a:r>
              <a:rPr lang="en-US" sz="2800" dirty="0" err="1"/>
              <a:t>nique</a:t>
            </a:r>
            <a:endParaRPr sz="2800" dirty="0"/>
          </a:p>
          <a:p>
            <a:pPr>
              <a:defRPr/>
            </a:pPr>
            <a:r>
              <a:rPr lang="en-US" sz="2800" b="1" dirty="0" err="1"/>
              <a:t>Itinéraire</a:t>
            </a:r>
            <a:r>
              <a:rPr lang="en-US" sz="2800" dirty="0"/>
              <a:t> :</a:t>
            </a:r>
            <a:endParaRPr sz="2800" dirty="0"/>
          </a:p>
          <a:p>
            <a:pPr marL="0" indent="0">
              <a:buFont typeface="Arial"/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Piste</a:t>
            </a:r>
            <a:r>
              <a:rPr lang="en-US" sz="2000" dirty="0"/>
              <a:t> du canal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Marckolsheim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Passerelle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Breisach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lang="en-US" sz="2000" dirty="0"/>
              <a:t>	Neuf </a:t>
            </a:r>
            <a:r>
              <a:rPr lang="en-US" sz="2000" dirty="0" err="1"/>
              <a:t>Brisach</a:t>
            </a:r>
            <a:endParaRPr sz="2000" dirty="0"/>
          </a:p>
          <a:p>
            <a:pPr>
              <a:defRPr/>
            </a:pPr>
            <a:r>
              <a:rPr lang="en-US" dirty="0"/>
              <a:t>Sur </a:t>
            </a:r>
            <a:r>
              <a:rPr lang="en-US" b="1" dirty="0"/>
              <a:t>inscription</a:t>
            </a:r>
            <a:r>
              <a:rPr lang="en-US" dirty="0"/>
              <a:t> + frais</a:t>
            </a:r>
          </a:p>
          <a:p>
            <a:pPr marL="0" indent="0">
              <a:buFont typeface="Arial"/>
              <a:buNone/>
              <a:defRPr/>
            </a:pPr>
            <a:r>
              <a:rPr lang="en-US" dirty="0"/>
              <a:t>    de location du VAE</a:t>
            </a:r>
          </a:p>
        </p:txBody>
      </p:sp>
      <p:pic>
        <p:nvPicPr>
          <p:cNvPr id="804055351" name="Picture 8040553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460490" y="4376746"/>
            <a:ext cx="3572370" cy="2378482"/>
          </a:xfrm>
          <a:prstGeom prst="rect">
            <a:avLst/>
          </a:prstGeom>
        </p:spPr>
      </p:pic>
      <p:pic>
        <p:nvPicPr>
          <p:cNvPr id="512698906" name="Picture 51269890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73932" y="1643636"/>
            <a:ext cx="5518067" cy="2041033"/>
          </a:xfrm>
          <a:prstGeom prst="rect">
            <a:avLst/>
          </a:prstGeom>
        </p:spPr>
      </p:pic>
      <p:pic>
        <p:nvPicPr>
          <p:cNvPr id="68783525" name="Picture 687835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5760" y="3169859"/>
            <a:ext cx="4663519" cy="34976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282035" name="Title 1"/>
          <p:cNvSpPr>
            <a:spLocks noGrp="1"/>
          </p:cNvSpPr>
          <p:nvPr>
            <p:ph type="title"/>
          </p:nvPr>
        </p:nvSpPr>
        <p:spPr bwMode="auto">
          <a:xfrm>
            <a:off x="1004636" y="202197"/>
            <a:ext cx="10515600" cy="1325562"/>
          </a:xfrm>
        </p:spPr>
        <p:txBody>
          <a:bodyPr/>
          <a:lstStyle/>
          <a:p>
            <a:pPr>
              <a:defRPr/>
            </a:pPr>
            <a:r>
              <a:t>Cyclistes, brillez ! Mardi 7 novembre</a:t>
            </a:r>
          </a:p>
        </p:txBody>
      </p:sp>
      <p:pic>
        <p:nvPicPr>
          <p:cNvPr id="374987905" name="Picture 3749879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6548" y="3264020"/>
            <a:ext cx="5344306" cy="3553873"/>
          </a:xfrm>
          <a:prstGeom prst="rect">
            <a:avLst/>
          </a:prstGeom>
        </p:spPr>
      </p:pic>
      <p:pic>
        <p:nvPicPr>
          <p:cNvPr id="1857585768" name="Picture 185758576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49846" y="1416216"/>
            <a:ext cx="3819154" cy="5401677"/>
          </a:xfrm>
          <a:prstGeom prst="rect">
            <a:avLst/>
          </a:prstGeom>
        </p:spPr>
      </p:pic>
      <p:pic>
        <p:nvPicPr>
          <p:cNvPr id="76049400" name="Picture 760493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3744" y="2165433"/>
            <a:ext cx="2942804" cy="36247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Commission voirie – prochaine reunion le 18 septembre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911424" y="1916832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/>
              <a:t>Effacement SAS vélo route de Sélestat route de Strasbourg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en-US"/>
              <a:t>Tourne à droite Rue Saint Gilles vers rue du Général de Gaulle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en-US"/>
              <a:t>Passage rue de la croix blanche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7368" y="2875754"/>
            <a:ext cx="5183110" cy="39822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511824" y="544522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10240" y="3117161"/>
            <a:ext cx="2543683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59788" name="Title 1"/>
          <p:cNvSpPr>
            <a:spLocks noGrp="1"/>
          </p:cNvSpPr>
          <p:nvPr>
            <p:ph type="title"/>
          </p:nvPr>
        </p:nvSpPr>
        <p:spPr bwMode="auto">
          <a:xfrm>
            <a:off x="1566611" y="1107489"/>
            <a:ext cx="9488684" cy="1325562"/>
          </a:xfrm>
        </p:spPr>
        <p:txBody>
          <a:bodyPr/>
          <a:lstStyle/>
          <a:p>
            <a:pPr>
              <a:defRPr/>
            </a:pPr>
            <a:r>
              <a:t>Infos diverses, questions, suggestions....</a:t>
            </a:r>
          </a:p>
        </p:txBody>
      </p:sp>
      <p:pic>
        <p:nvPicPr>
          <p:cNvPr id="1673414904" name="Picture 167341490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56854">
            <a:off x="4687969" y="2516214"/>
            <a:ext cx="1836042" cy="3496677"/>
          </a:xfrm>
          <a:prstGeom prst="rect">
            <a:avLst/>
          </a:prstGeom>
        </p:spPr>
      </p:pic>
      <p:pic>
        <p:nvPicPr>
          <p:cNvPr id="731564567" name="Picture 73156456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24043">
            <a:off x="8018240" y="2607995"/>
            <a:ext cx="1836042" cy="3496676"/>
          </a:xfrm>
          <a:prstGeom prst="rect">
            <a:avLst/>
          </a:prstGeom>
        </p:spPr>
      </p:pic>
      <p:pic>
        <p:nvPicPr>
          <p:cNvPr id="1289370958" name="Picture 12893709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67575">
            <a:off x="1729608" y="2733174"/>
            <a:ext cx="1836042" cy="34966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6700476" name="Title 1"/>
          <p:cNvSpPr>
            <a:spLocks noGrp="1"/>
          </p:cNvSpPr>
          <p:nvPr>
            <p:ph type="title"/>
          </p:nvPr>
        </p:nvSpPr>
        <p:spPr bwMode="auto">
          <a:xfrm>
            <a:off x="1460081" y="653381"/>
            <a:ext cx="10515600" cy="1325562"/>
          </a:xfrm>
        </p:spPr>
        <p:txBody>
          <a:bodyPr/>
          <a:lstStyle/>
          <a:p>
            <a:pPr>
              <a:defRPr/>
            </a:pPr>
            <a:r>
              <a:t>Votre souvenir de vacances à vélo ?</a:t>
            </a:r>
          </a:p>
        </p:txBody>
      </p:sp>
      <p:pic>
        <p:nvPicPr>
          <p:cNvPr id="410325131" name="Picture 4103251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68684" y="1730291"/>
            <a:ext cx="7544802" cy="50323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5043984" name="Title 1"/>
          <p:cNvSpPr>
            <a:spLocks noGrp="1"/>
          </p:cNvSpPr>
          <p:nvPr>
            <p:ph type="title"/>
          </p:nvPr>
        </p:nvSpPr>
        <p:spPr bwMode="auto">
          <a:xfrm>
            <a:off x="389802" y="2245059"/>
            <a:ext cx="11605460" cy="1325562"/>
          </a:xfrm>
        </p:spPr>
        <p:txBody>
          <a:bodyPr/>
          <a:lstStyle/>
          <a:p>
            <a:pPr>
              <a:defRPr/>
            </a:pPr>
            <a:r>
              <a:t>Merci pour votre attention et votre participation</a:t>
            </a:r>
          </a:p>
        </p:txBody>
      </p:sp>
      <p:pic>
        <p:nvPicPr>
          <p:cNvPr id="595192826" name="Picture 9139722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33173" y="4137381"/>
            <a:ext cx="10378518" cy="2421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Ordre du jour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/>
              <a:t>Retour actions réalisées (rapide)</a:t>
            </a:r>
            <a:endParaRPr/>
          </a:p>
          <a:p>
            <a:pPr marL="0" indent="0">
              <a:buNone/>
              <a:defRPr/>
            </a:pPr>
            <a:r>
              <a:rPr lang="fr-FR"/>
              <a:t>Calendrier à venir</a:t>
            </a:r>
            <a:endParaRPr/>
          </a:p>
          <a:p>
            <a:pPr marL="0" indent="0">
              <a:buNone/>
              <a:defRPr/>
            </a:pPr>
            <a:r>
              <a:rPr lang="fr-FR"/>
              <a:t>	(Saint Jo) / </a:t>
            </a:r>
            <a:r>
              <a:rPr lang="fr-FR" b="1"/>
              <a:t>Didier</a:t>
            </a:r>
            <a:endParaRPr/>
          </a:p>
          <a:p>
            <a:pPr marL="0" indent="0">
              <a:buNone/>
              <a:defRPr/>
            </a:pPr>
            <a:r>
              <a:rPr lang="fr-FR"/>
              <a:t>	balade munster .... attente </a:t>
            </a:r>
            <a:r>
              <a:rPr lang="fr-FR" b="1"/>
              <a:t>Elisabeth</a:t>
            </a:r>
            <a:endParaRPr/>
          </a:p>
          <a:p>
            <a:pPr marL="0" indent="0">
              <a:buNone/>
              <a:defRPr/>
            </a:pPr>
            <a:r>
              <a:rPr lang="fr-FR"/>
              <a:t>	Slow-up </a:t>
            </a:r>
            <a:r>
              <a:rPr lang="fr-FR" b="1"/>
              <a:t>Céline</a:t>
            </a:r>
            <a:endParaRPr/>
          </a:p>
          <a:p>
            <a:pPr marL="0" indent="0">
              <a:buNone/>
              <a:defRPr/>
            </a:pPr>
            <a:r>
              <a:rPr lang="fr-FR"/>
              <a:t>	Balade passerelle ... quel horaire ? </a:t>
            </a:r>
            <a:r>
              <a:rPr lang="fr-FR" b="1"/>
              <a:t>Céline</a:t>
            </a:r>
            <a:endParaRPr/>
          </a:p>
          <a:p>
            <a:pPr marL="0" indent="0">
              <a:buNone/>
              <a:defRPr/>
            </a:pPr>
            <a:r>
              <a:rPr lang="fr-FR"/>
              <a:t>Préparation commission voirie du 18 septembre Eloi</a:t>
            </a:r>
            <a:endParaRPr/>
          </a:p>
          <a:p>
            <a:pPr marL="0" indent="0">
              <a:buNone/>
              <a:defRPr/>
            </a:pPr>
            <a:r>
              <a:rPr lang="fr-FR"/>
              <a:t>Partage d'un souvenir de vacances (n'hésitez pas à ramener votre plus belle photo!) </a:t>
            </a:r>
            <a:r>
              <a:rPr lang="fr-FR" b="1"/>
              <a:t>Tous</a:t>
            </a:r>
            <a:endParaRPr 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01618" y="206374"/>
            <a:ext cx="10515600" cy="733912"/>
          </a:xfrm>
        </p:spPr>
        <p:txBody>
          <a:bodyPr/>
          <a:lstStyle/>
          <a:p>
            <a:pPr>
              <a:defRPr/>
            </a:pPr>
            <a:r>
              <a:rPr lang="en-US" u="sng"/>
              <a:t>Actions réalisées juin juillet 2023</a:t>
            </a:r>
            <a:endParaRPr u="sn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49123" y="2314086"/>
            <a:ext cx="5948803" cy="4451105"/>
          </a:xfrm>
          <a:prstGeom prst="rect">
            <a:avLst/>
          </a:prstGeom>
        </p:spPr>
      </p:pic>
      <p:sp>
        <p:nvSpPr>
          <p:cNvPr id="946597244" name="TextBox 946597243"/>
          <p:cNvSpPr txBox="1"/>
          <p:nvPr/>
        </p:nvSpPr>
        <p:spPr bwMode="auto">
          <a:xfrm>
            <a:off x="8766199" y="6276730"/>
            <a:ext cx="318886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Journée sans voiture - 25 juin </a:t>
            </a:r>
            <a:endParaRPr/>
          </a:p>
        </p:txBody>
      </p:sp>
      <p:grpSp>
        <p:nvGrpSpPr>
          <p:cNvPr id="2042244471" name="Group 2042244470"/>
          <p:cNvGrpSpPr/>
          <p:nvPr/>
        </p:nvGrpSpPr>
        <p:grpSpPr bwMode="auto">
          <a:xfrm>
            <a:off x="260448" y="3865546"/>
            <a:ext cx="5175033" cy="2880338"/>
            <a:chOff x="0" y="0"/>
            <a:chExt cx="5175033" cy="2880338"/>
          </a:xfrm>
        </p:grpSpPr>
        <p:pic>
          <p:nvPicPr>
            <p:cNvPr id="1617718384" name="Picture 161771838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0" y="0"/>
              <a:ext cx="5175033" cy="2796440"/>
            </a:xfrm>
            <a:prstGeom prst="rect">
              <a:avLst/>
            </a:prstGeom>
          </p:spPr>
        </p:pic>
        <p:sp>
          <p:nvSpPr>
            <p:cNvPr id="686209437" name="TextBox 686209436"/>
            <p:cNvSpPr txBox="1"/>
            <p:nvPr/>
          </p:nvSpPr>
          <p:spPr bwMode="auto">
            <a:xfrm>
              <a:off x="0" y="2240222"/>
              <a:ext cx="4278282" cy="64011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b="1"/>
                <a:t>Velorution convergente </a:t>
              </a:r>
              <a:endParaRPr/>
            </a:p>
            <a:p>
              <a:pPr>
                <a:defRPr/>
              </a:pPr>
              <a:r>
                <a:rPr b="1"/>
                <a:t>- 17 juin</a:t>
              </a:r>
              <a:endParaRPr/>
            </a:p>
          </p:txBody>
        </p:sp>
      </p:grpSp>
      <p:pic>
        <p:nvPicPr>
          <p:cNvPr id="356854135" name="Picture 3568541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56725" y="1123461"/>
            <a:ext cx="4702692" cy="2645264"/>
          </a:xfrm>
          <a:prstGeom prst="rect">
            <a:avLst/>
          </a:prstGeom>
        </p:spPr>
      </p:pic>
      <p:sp>
        <p:nvSpPr>
          <p:cNvPr id="1569721792" name="TextBox 1569721791"/>
          <p:cNvSpPr txBox="1"/>
          <p:nvPr/>
        </p:nvSpPr>
        <p:spPr bwMode="auto">
          <a:xfrm>
            <a:off x="3035163" y="1086826"/>
            <a:ext cx="232033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Plan Climat - 20 juin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1128855" name="Picture 32112885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5722" y="4148889"/>
            <a:ext cx="3226020" cy="2640603"/>
          </a:xfrm>
          <a:prstGeom prst="rect">
            <a:avLst/>
          </a:prstGeom>
        </p:spPr>
      </p:pic>
      <p:pic>
        <p:nvPicPr>
          <p:cNvPr id="536553612" name="Picture 5365536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95999" y="512884"/>
            <a:ext cx="5693397" cy="3202535"/>
          </a:xfrm>
          <a:prstGeom prst="rect">
            <a:avLst/>
          </a:prstGeom>
        </p:spPr>
      </p:pic>
      <p:sp>
        <p:nvSpPr>
          <p:cNvPr id="872238766" name="TextBox 872238765"/>
          <p:cNvSpPr txBox="1"/>
          <p:nvPr/>
        </p:nvSpPr>
        <p:spPr bwMode="auto">
          <a:xfrm>
            <a:off x="6192499" y="3349624"/>
            <a:ext cx="323746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Quartiers d’été - 10 juillet</a:t>
            </a:r>
            <a:endParaRPr/>
          </a:p>
        </p:txBody>
      </p:sp>
      <p:pic>
        <p:nvPicPr>
          <p:cNvPr id="1860684729" name="Picture 18606847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7861" y="1489659"/>
            <a:ext cx="5911961" cy="3325478"/>
          </a:xfrm>
          <a:prstGeom prst="rect">
            <a:avLst/>
          </a:prstGeom>
        </p:spPr>
      </p:pic>
      <p:sp>
        <p:nvSpPr>
          <p:cNvPr id="947108395" name="TextBox 947108394"/>
          <p:cNvSpPr txBox="1"/>
          <p:nvPr/>
        </p:nvSpPr>
        <p:spPr bwMode="auto">
          <a:xfrm>
            <a:off x="1567894" y="4399210"/>
            <a:ext cx="436198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Fête du vélo transfrontalière - 09 juillet</a:t>
            </a:r>
            <a:endParaRPr/>
          </a:p>
        </p:txBody>
      </p:sp>
      <p:sp>
        <p:nvSpPr>
          <p:cNvPr id="1764691071" name="TextBox 1764691070"/>
          <p:cNvSpPr txBox="1"/>
          <p:nvPr/>
        </p:nvSpPr>
        <p:spPr bwMode="auto">
          <a:xfrm>
            <a:off x="6581051" y="6423698"/>
            <a:ext cx="3774165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Le critérium cycliste - 31 juillet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138266" name="Title 1"/>
          <p:cNvSpPr>
            <a:spLocks noGrp="1"/>
          </p:cNvSpPr>
          <p:nvPr>
            <p:ph type="title"/>
          </p:nvPr>
        </p:nvSpPr>
        <p:spPr bwMode="auto">
          <a:xfrm>
            <a:off x="124466" y="137861"/>
            <a:ext cx="10515600" cy="1325562"/>
          </a:xfrm>
        </p:spPr>
        <p:txBody>
          <a:bodyPr/>
          <a:lstStyle/>
          <a:p>
            <a:pPr>
              <a:defRPr/>
            </a:pPr>
            <a:r>
              <a:rPr u="sng"/>
              <a:t>Quelques nouveautés à Colmar...</a:t>
            </a:r>
            <a:endParaRPr/>
          </a:p>
        </p:txBody>
      </p:sp>
      <p:pic>
        <p:nvPicPr>
          <p:cNvPr id="72745574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4818" y="195384"/>
            <a:ext cx="3270907" cy="3883268"/>
          </a:xfrm>
          <a:prstGeom prst="rect">
            <a:avLst/>
          </a:prstGeom>
        </p:spPr>
      </p:pic>
      <p:grpSp>
        <p:nvGrpSpPr>
          <p:cNvPr id="1325983928" name="Group 1325983927"/>
          <p:cNvGrpSpPr/>
          <p:nvPr/>
        </p:nvGrpSpPr>
        <p:grpSpPr bwMode="auto">
          <a:xfrm>
            <a:off x="7681937" y="3659319"/>
            <a:ext cx="4277988" cy="2907425"/>
            <a:chOff x="0" y="0"/>
            <a:chExt cx="4277988" cy="2907425"/>
          </a:xfrm>
        </p:grpSpPr>
        <p:pic>
          <p:nvPicPr>
            <p:cNvPr id="123139022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0" y="507903"/>
              <a:ext cx="4277988" cy="2399521"/>
            </a:xfrm>
            <a:prstGeom prst="rect">
              <a:avLst/>
            </a:prstGeom>
          </p:spPr>
        </p:pic>
        <p:sp>
          <p:nvSpPr>
            <p:cNvPr id="13371732" name="TextBox 13371731"/>
            <p:cNvSpPr txBox="1"/>
            <p:nvPr/>
          </p:nvSpPr>
          <p:spPr bwMode="auto">
            <a:xfrm>
              <a:off x="1708008" y="0"/>
              <a:ext cx="1612318" cy="36579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b="1"/>
                <a:t>Accès FAV</a:t>
              </a:r>
              <a:endParaRPr/>
            </a:p>
          </p:txBody>
        </p:sp>
      </p:grpSp>
      <p:pic>
        <p:nvPicPr>
          <p:cNvPr id="1808197858" name="Picture 180819785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24744" y="1437071"/>
            <a:ext cx="2911547" cy="5176085"/>
          </a:xfrm>
          <a:prstGeom prst="rect">
            <a:avLst/>
          </a:prstGeom>
        </p:spPr>
      </p:pic>
      <p:pic>
        <p:nvPicPr>
          <p:cNvPr id="495168228" name="Picture 4951682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303638" y="2163523"/>
            <a:ext cx="2491187" cy="4428777"/>
          </a:xfrm>
          <a:prstGeom prst="rect">
            <a:avLst/>
          </a:prstGeom>
        </p:spPr>
      </p:pic>
      <p:sp>
        <p:nvSpPr>
          <p:cNvPr id="860338628" name="TextBox 860338627"/>
          <p:cNvSpPr txBox="1"/>
          <p:nvPr/>
        </p:nvSpPr>
        <p:spPr bwMode="auto">
          <a:xfrm>
            <a:off x="3660887" y="6113711"/>
            <a:ext cx="376325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Le clignotant vélo route d’Ingersheim</a:t>
            </a:r>
            <a:endParaRPr/>
          </a:p>
        </p:txBody>
      </p:sp>
      <p:pic>
        <p:nvPicPr>
          <p:cNvPr id="1335194191" name="Picture 133519419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4465" y="1325367"/>
            <a:ext cx="3058988" cy="4078651"/>
          </a:xfrm>
          <a:prstGeom prst="rect">
            <a:avLst/>
          </a:prstGeom>
        </p:spPr>
      </p:pic>
      <p:sp>
        <p:nvSpPr>
          <p:cNvPr id="1761761643" name="TextBox 1761761642"/>
          <p:cNvSpPr txBox="1"/>
          <p:nvPr/>
        </p:nvSpPr>
        <p:spPr bwMode="auto">
          <a:xfrm>
            <a:off x="527664" y="5038222"/>
            <a:ext cx="234437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Avenue d’Alsace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3834987" name="Picture 131383498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35602" y="413584"/>
            <a:ext cx="4690436" cy="6253914"/>
          </a:xfrm>
          <a:prstGeom prst="rect">
            <a:avLst/>
          </a:prstGeom>
        </p:spPr>
      </p:pic>
      <p:pic>
        <p:nvPicPr>
          <p:cNvPr id="1843261232" name="Picture 18432612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51688" y="3032960"/>
            <a:ext cx="4846052" cy="3634539"/>
          </a:xfrm>
          <a:prstGeom prst="rect">
            <a:avLst/>
          </a:prstGeom>
        </p:spPr>
      </p:pic>
      <p:sp>
        <p:nvSpPr>
          <p:cNvPr id="1536811500" name="TextBox 1536811499"/>
          <p:cNvSpPr txBox="1"/>
          <p:nvPr/>
        </p:nvSpPr>
        <p:spPr bwMode="auto">
          <a:xfrm>
            <a:off x="4102570" y="6251572"/>
            <a:ext cx="303303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Nouvelle piste à Sundhoffen</a:t>
            </a:r>
            <a:endParaRPr/>
          </a:p>
        </p:txBody>
      </p:sp>
      <p:pic>
        <p:nvPicPr>
          <p:cNvPr id="1212237591" name="Picture 121223759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7782" y="62664"/>
            <a:ext cx="3271085" cy="4361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198" y="1366471"/>
            <a:ext cx="10515600" cy="904874"/>
          </a:xfrm>
        </p:spPr>
        <p:txBody>
          <a:bodyPr/>
          <a:lstStyle/>
          <a:p>
            <a:pPr>
              <a:defRPr/>
            </a:pPr>
            <a:r>
              <a:rPr lang="en-US" sz="3600"/>
              <a:t>Mes courses à vélo – 16 septembre 2023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2478942"/>
            <a:ext cx="10515600" cy="3698020"/>
          </a:xfrm>
        </p:spPr>
        <p:txBody>
          <a:bodyPr/>
          <a:lstStyle/>
          <a:p>
            <a:pPr>
              <a:defRPr/>
            </a:pPr>
            <a:r>
              <a:rPr lang="en-US" dirty="0"/>
              <a:t>Au </a:t>
            </a:r>
            <a:r>
              <a:rPr lang="en-US" dirty="0" err="1"/>
              <a:t>marché</a:t>
            </a:r>
            <a:r>
              <a:rPr lang="en-US" dirty="0"/>
              <a:t> St Joseph</a:t>
            </a:r>
            <a:endParaRPr dirty="0"/>
          </a:p>
          <a:p>
            <a:pPr>
              <a:defRPr/>
            </a:pPr>
            <a:r>
              <a:rPr lang="en-US" dirty="0" err="1"/>
              <a:t>Permanences</a:t>
            </a:r>
            <a:r>
              <a:rPr lang="en-US" dirty="0"/>
              <a:t> de 8h à 10h et </a:t>
            </a:r>
          </a:p>
          <a:p>
            <a:pPr marL="0" indent="0">
              <a:buFont typeface="Arial"/>
              <a:buNone/>
              <a:defRPr/>
            </a:pPr>
            <a:r>
              <a:rPr lang="en-US" dirty="0"/>
              <a:t>   de 10h à 12h</a:t>
            </a:r>
            <a:endParaRPr dirty="0"/>
          </a:p>
          <a:p>
            <a:pPr>
              <a:defRPr/>
            </a:pPr>
            <a:r>
              <a:rPr lang="en-US" dirty="0"/>
              <a:t>Jeu concours </a:t>
            </a:r>
            <a:endParaRPr dirty="0"/>
          </a:p>
        </p:txBody>
      </p:sp>
      <p:sp>
        <p:nvSpPr>
          <p:cNvPr id="1503215476" name="Title 1"/>
          <p:cNvSpPr>
            <a:spLocks noGrp="1"/>
          </p:cNvSpPr>
          <p:nvPr/>
        </p:nvSpPr>
        <p:spPr bwMode="auto">
          <a:xfrm>
            <a:off x="1644160" y="365124"/>
            <a:ext cx="10515600" cy="90487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/>
              <a:t>CALENDRIER DES ACTIONS A VENIR</a:t>
            </a:r>
            <a:endParaRPr/>
          </a:p>
        </p:txBody>
      </p:sp>
      <p:pic>
        <p:nvPicPr>
          <p:cNvPr id="1283251977" name="Picture 12832519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2269" y="4613304"/>
            <a:ext cx="4949365" cy="1924752"/>
          </a:xfrm>
          <a:prstGeom prst="rect">
            <a:avLst/>
          </a:prstGeom>
        </p:spPr>
      </p:pic>
      <p:pic>
        <p:nvPicPr>
          <p:cNvPr id="92740010" name="Picture 9274000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19"/>
          <a:stretch/>
        </p:blipFill>
        <p:spPr bwMode="auto">
          <a:xfrm>
            <a:off x="6187050" y="2467225"/>
            <a:ext cx="5908475" cy="3823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8713148" cy="1325562"/>
          </a:xfrm>
        </p:spPr>
        <p:txBody>
          <a:bodyPr/>
          <a:lstStyle/>
          <a:p>
            <a:pPr>
              <a:defRPr/>
            </a:pPr>
            <a:r>
              <a:rPr lang="en-US"/>
              <a:t>Fête des voies vertes – 16 septembre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12870" y="1775492"/>
            <a:ext cx="10515600" cy="3087269"/>
          </a:xfrm>
        </p:spPr>
        <p:txBody>
          <a:bodyPr/>
          <a:lstStyle/>
          <a:p>
            <a:pPr>
              <a:defRPr/>
            </a:pPr>
            <a:r>
              <a:rPr lang="en-US" dirty="0"/>
              <a:t>Proposition </a:t>
            </a:r>
            <a:r>
              <a:rPr lang="en-US" dirty="0" err="1"/>
              <a:t>d’Elisabeth</a:t>
            </a:r>
            <a:endParaRPr dirty="0"/>
          </a:p>
          <a:p>
            <a:pPr>
              <a:defRPr/>
            </a:pPr>
            <a:r>
              <a:rPr lang="en-US" dirty="0" err="1"/>
              <a:t>Départ</a:t>
            </a:r>
            <a:r>
              <a:rPr lang="en-US" dirty="0"/>
              <a:t> : 14h30 au </a:t>
            </a:r>
            <a:r>
              <a:rPr lang="en-US" dirty="0" err="1"/>
              <a:t>kiosque</a:t>
            </a:r>
            <a:r>
              <a:rPr lang="en-US" dirty="0"/>
              <a:t> de la place Rapp</a:t>
            </a:r>
            <a:endParaRPr dirty="0"/>
          </a:p>
          <a:p>
            <a:pPr>
              <a:defRPr/>
            </a:pPr>
            <a:r>
              <a:rPr lang="en-US" dirty="0" err="1"/>
              <a:t>Itinéraire</a:t>
            </a:r>
            <a:r>
              <a:rPr lang="en-US" dirty="0"/>
              <a:t> : </a:t>
            </a:r>
            <a:r>
              <a:rPr sz="2800" b="0" i="0" u="none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Herrlisheim</a:t>
            </a:r>
            <a:r>
              <a:rPr sz="2800" b="0" i="0" u="none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2800" b="0" i="0" u="none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Hasttatt</a:t>
            </a:r>
            <a:r>
              <a:rPr sz="2800" b="0" i="0" u="none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2800" b="0" i="0" u="none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Eguisheim</a:t>
            </a:r>
            <a:r>
              <a:rPr sz="2800" b="0" i="0" u="none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2800" b="0" i="0" u="none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Wettolsheim</a:t>
            </a:r>
            <a:r>
              <a:rPr sz="2800" b="0" i="0" u="none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et retour à Colmar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2800" dirty="0">
                <a:latin typeface="Calibri"/>
                <a:ea typeface="Calibri"/>
                <a:cs typeface="Calibri"/>
              </a:rPr>
              <a:t>Durée : 3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heures</a:t>
            </a:r>
            <a:r>
              <a:rPr lang="en-US" sz="2800" dirty="0">
                <a:latin typeface="Calibri"/>
                <a:ea typeface="Calibri"/>
                <a:cs typeface="Calibri"/>
              </a:rPr>
              <a:t> environ</a:t>
            </a:r>
            <a:endParaRPr dirty="0"/>
          </a:p>
          <a:p>
            <a:pPr>
              <a:defRPr/>
            </a:pPr>
            <a:r>
              <a:rPr lang="en-US" sz="2800" dirty="0">
                <a:latin typeface="Calibri"/>
                <a:ea typeface="Calibri"/>
                <a:cs typeface="Calibri"/>
              </a:rPr>
              <a:t>Elisabeth : 06 83 46 99 45</a:t>
            </a:r>
            <a:endParaRPr dirty="0"/>
          </a:p>
        </p:txBody>
      </p:sp>
      <p:pic>
        <p:nvPicPr>
          <p:cNvPr id="513857957" name="Picture 5138579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866677" y="3398158"/>
            <a:ext cx="3459078" cy="3078699"/>
          </a:xfrm>
          <a:prstGeom prst="rect">
            <a:avLst/>
          </a:prstGeom>
        </p:spPr>
      </p:pic>
      <p:pic>
        <p:nvPicPr>
          <p:cNvPr id="10341967" name="Picture 103419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647512" y="239795"/>
            <a:ext cx="2419058" cy="22041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Slow-up </a:t>
            </a:r>
            <a:r>
              <a:rPr lang="en-US" dirty="0" err="1"/>
              <a:t>Bâle</a:t>
            </a:r>
            <a:r>
              <a:rPr lang="en-US" dirty="0"/>
              <a:t> – Dimanche 17 </a:t>
            </a:r>
            <a:r>
              <a:rPr lang="en-US" dirty="0" err="1"/>
              <a:t>septembre</a:t>
            </a:r>
            <a:r>
              <a:rPr lang="en-US" dirty="0"/>
              <a:t> 2023</a:t>
            </a:r>
            <a:endParaRPr dirty="0"/>
          </a:p>
        </p:txBody>
      </p:sp>
      <p:pic>
        <p:nvPicPr>
          <p:cNvPr id="797001827" name="Picture 7970018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63940" y="2811003"/>
            <a:ext cx="5752597" cy="3835065"/>
          </a:xfrm>
          <a:prstGeom prst="rect">
            <a:avLst/>
          </a:prstGeom>
        </p:spPr>
      </p:pic>
      <p:pic>
        <p:nvPicPr>
          <p:cNvPr id="1076631518" name="Picture 10766315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37716" y="1591677"/>
            <a:ext cx="5088355" cy="4421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385</Words>
  <Application>Microsoft Office PowerPoint</Application>
  <DocSecurity>0</DocSecurity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Réunion de rentrée adhérents</vt:lpstr>
      <vt:lpstr>Ordre du jour</vt:lpstr>
      <vt:lpstr>Actions réalisées juin juillet 2023</vt:lpstr>
      <vt:lpstr>PowerPoint Presentation</vt:lpstr>
      <vt:lpstr>Quelques nouveautés à Colmar...</vt:lpstr>
      <vt:lpstr>PowerPoint Presentation</vt:lpstr>
      <vt:lpstr>Mes courses à vélo – 16 septembre 2023</vt:lpstr>
      <vt:lpstr>Fête des voies vertes – 16 septembre </vt:lpstr>
      <vt:lpstr>Slow-up Bâle – Dimanche 17 septembre 2023</vt:lpstr>
      <vt:lpstr>PowerPoint Presentation</vt:lpstr>
      <vt:lpstr>Balade en VAE – samedi 14 octobre 2023</vt:lpstr>
      <vt:lpstr>Cyclistes, brillez ! Mardi 7 novembre</vt:lpstr>
      <vt:lpstr>Commission voirie – prochaine reunion le 18 septembre</vt:lpstr>
      <vt:lpstr>Infos diverses, questions, suggestions....</vt:lpstr>
      <vt:lpstr>Votre souvenir de vacances à vélo ?</vt:lpstr>
      <vt:lpstr>Merci pour votre attention et votre participation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adhérents</dc:title>
  <dc:subject/>
  <dc:creator>DESSEIGNE Eloi</dc:creator>
  <cp:keywords/>
  <dc:description/>
  <cp:lastModifiedBy>DESSEIGNE Eloi</cp:lastModifiedBy>
  <cp:revision>10</cp:revision>
  <dcterms:created xsi:type="dcterms:W3CDTF">2023-08-29T19:35:29Z</dcterms:created>
  <dcterms:modified xsi:type="dcterms:W3CDTF">2023-09-07T12:26:44Z</dcterms:modified>
  <cp:category/>
  <dc:identifier/>
  <cp:contentStatus/>
  <dc:language/>
  <cp:version/>
</cp:coreProperties>
</file>